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sldIdLst>
    <p:sldId id="257" r:id="rId2"/>
    <p:sldId id="258" r:id="rId3"/>
  </p:sldIdLst>
  <p:sldSz cx="7775575" cy="1090771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99"/>
    <a:srgbClr val="F8FEA8"/>
    <a:srgbClr val="F5FDA9"/>
    <a:srgbClr val="FCA304"/>
    <a:srgbClr val="13BA06"/>
    <a:srgbClr val="E668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3" autoAdjust="0"/>
    <p:restoredTop sz="94660"/>
  </p:normalViewPr>
  <p:slideViewPr>
    <p:cSldViewPr snapToGrid="0">
      <p:cViewPr varScale="1">
        <p:scale>
          <a:sx n="73" d="100"/>
          <a:sy n="73" d="100"/>
        </p:scale>
        <p:origin x="2766" y="60"/>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60" cy="498056"/>
          </a:xfrm>
          <a:prstGeom prst="rect">
            <a:avLst/>
          </a:prstGeom>
        </p:spPr>
        <p:txBody>
          <a:bodyPr vert="horz" lIns="92108" tIns="46054" rIns="92108" bIns="4605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2" y="0"/>
            <a:ext cx="2945660" cy="498056"/>
          </a:xfrm>
          <a:prstGeom prst="rect">
            <a:avLst/>
          </a:prstGeom>
        </p:spPr>
        <p:txBody>
          <a:bodyPr vert="horz" lIns="92108" tIns="46054" rIns="92108" bIns="46054" rtlCol="0"/>
          <a:lstStyle>
            <a:lvl1pPr algn="r">
              <a:defRPr sz="1200"/>
            </a:lvl1pPr>
          </a:lstStyle>
          <a:p>
            <a:fld id="{ACFA7856-B561-438B-8EA2-2A8ADCA66B0E}" type="datetimeFigureOut">
              <a:rPr kumimoji="1" lang="ja-JP" altLang="en-US" smtClean="0"/>
              <a:t>2020/7/28</a:t>
            </a:fld>
            <a:endParaRPr kumimoji="1" lang="ja-JP" altLang="en-US"/>
          </a:p>
        </p:txBody>
      </p:sp>
      <p:sp>
        <p:nvSpPr>
          <p:cNvPr id="4" name="スライド イメージ プレースホルダー 3"/>
          <p:cNvSpPr>
            <a:spLocks noGrp="1" noRot="1" noChangeAspect="1"/>
          </p:cNvSpPr>
          <p:nvPr>
            <p:ph type="sldImg" idx="2"/>
          </p:nvPr>
        </p:nvSpPr>
        <p:spPr>
          <a:xfrm>
            <a:off x="2205038" y="1241425"/>
            <a:ext cx="2387600" cy="3349625"/>
          </a:xfrm>
          <a:prstGeom prst="rect">
            <a:avLst/>
          </a:prstGeom>
          <a:noFill/>
          <a:ln w="12700">
            <a:solidFill>
              <a:prstClr val="black"/>
            </a:solidFill>
          </a:ln>
        </p:spPr>
        <p:txBody>
          <a:bodyPr vert="horz" lIns="92108" tIns="46054" rIns="92108" bIns="46054" rtlCol="0" anchor="ctr"/>
          <a:lstStyle/>
          <a:p>
            <a:endParaRPr lang="ja-JP" altLang="en-US"/>
          </a:p>
        </p:txBody>
      </p:sp>
      <p:sp>
        <p:nvSpPr>
          <p:cNvPr id="5" name="ノート プレースホルダー 4"/>
          <p:cNvSpPr>
            <a:spLocks noGrp="1"/>
          </p:cNvSpPr>
          <p:nvPr>
            <p:ph type="body" sz="quarter" idx="3"/>
          </p:nvPr>
        </p:nvSpPr>
        <p:spPr>
          <a:xfrm>
            <a:off x="679768" y="4777195"/>
            <a:ext cx="5438140" cy="3908614"/>
          </a:xfrm>
          <a:prstGeom prst="rect">
            <a:avLst/>
          </a:prstGeom>
        </p:spPr>
        <p:txBody>
          <a:bodyPr vert="horz" lIns="92108" tIns="46054" rIns="92108" bIns="4605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60" cy="498055"/>
          </a:xfrm>
          <a:prstGeom prst="rect">
            <a:avLst/>
          </a:prstGeom>
        </p:spPr>
        <p:txBody>
          <a:bodyPr vert="horz" lIns="92108" tIns="46054" rIns="92108" bIns="4605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2" y="9428584"/>
            <a:ext cx="2945660" cy="498055"/>
          </a:xfrm>
          <a:prstGeom prst="rect">
            <a:avLst/>
          </a:prstGeom>
        </p:spPr>
        <p:txBody>
          <a:bodyPr vert="horz" lIns="92108" tIns="46054" rIns="92108" bIns="46054" rtlCol="0" anchor="b"/>
          <a:lstStyle>
            <a:lvl1pPr algn="r">
              <a:defRPr sz="1200"/>
            </a:lvl1pPr>
          </a:lstStyle>
          <a:p>
            <a:fld id="{D0AF1E7D-8D7B-4529-96E9-ABE07A6FF91C}" type="slidenum">
              <a:rPr kumimoji="1" lang="ja-JP" altLang="en-US" smtClean="0"/>
              <a:t>‹#›</a:t>
            </a:fld>
            <a:endParaRPr kumimoji="1" lang="ja-JP" altLang="en-US"/>
          </a:p>
        </p:txBody>
      </p:sp>
    </p:spTree>
    <p:extLst>
      <p:ext uri="{BB962C8B-B14F-4D97-AF65-F5344CB8AC3E}">
        <p14:creationId xmlns:p14="http://schemas.microsoft.com/office/powerpoint/2010/main" val="41742838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541ADE6-FC24-40F4-B1E9-F2CED9B6CD63}" type="slidenum">
              <a:rPr lang="ja-JP" altLang="en-US" smtClean="0">
                <a:solidFill>
                  <a:prstClr val="black"/>
                </a:solidFill>
              </a:rPr>
              <a:pPr/>
              <a:t>1</a:t>
            </a:fld>
            <a:endParaRPr lang="ja-JP" altLang="en-US">
              <a:solidFill>
                <a:prstClr val="black"/>
              </a:solidFill>
            </a:endParaRPr>
          </a:p>
        </p:txBody>
      </p:sp>
    </p:spTree>
    <p:extLst>
      <p:ext uri="{BB962C8B-B14F-4D97-AF65-F5344CB8AC3E}">
        <p14:creationId xmlns:p14="http://schemas.microsoft.com/office/powerpoint/2010/main" val="1281518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016DBB-CB81-48EE-B4F5-4F7A143203DC}"/>
              </a:ext>
            </a:extLst>
          </p:cNvPr>
          <p:cNvSpPr>
            <a:spLocks noGrp="1"/>
          </p:cNvSpPr>
          <p:nvPr>
            <p:ph type="ctrTitle"/>
          </p:nvPr>
        </p:nvSpPr>
        <p:spPr>
          <a:xfrm>
            <a:off x="971947" y="1785129"/>
            <a:ext cx="5831681" cy="3797500"/>
          </a:xfrm>
        </p:spPr>
        <p:txBody>
          <a:bodyPr anchor="b"/>
          <a:lstStyle>
            <a:lvl1pPr algn="ctr">
              <a:defRPr sz="3827"/>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D687026-3AAF-40E0-B397-6FF1EA9EAFBF}"/>
              </a:ext>
            </a:extLst>
          </p:cNvPr>
          <p:cNvSpPr>
            <a:spLocks noGrp="1"/>
          </p:cNvSpPr>
          <p:nvPr>
            <p:ph type="subTitle" idx="1"/>
          </p:nvPr>
        </p:nvSpPr>
        <p:spPr>
          <a:xfrm>
            <a:off x="971947" y="5729075"/>
            <a:ext cx="5831681" cy="2633505"/>
          </a:xfrm>
        </p:spPr>
        <p:txBody>
          <a:bodyPr/>
          <a:lstStyle>
            <a:lvl1pPr marL="0" indent="0" algn="ctr">
              <a:buNone/>
              <a:defRPr sz="1531"/>
            </a:lvl1pPr>
            <a:lvl2pPr marL="291602" indent="0" algn="ctr">
              <a:buNone/>
              <a:defRPr sz="1276"/>
            </a:lvl2pPr>
            <a:lvl3pPr marL="583204" indent="0" algn="ctr">
              <a:buNone/>
              <a:defRPr sz="1148"/>
            </a:lvl3pPr>
            <a:lvl4pPr marL="874806" indent="0" algn="ctr">
              <a:buNone/>
              <a:defRPr sz="1020"/>
            </a:lvl4pPr>
            <a:lvl5pPr marL="1166409" indent="0" algn="ctr">
              <a:buNone/>
              <a:defRPr sz="1020"/>
            </a:lvl5pPr>
            <a:lvl6pPr marL="1458011" indent="0" algn="ctr">
              <a:buNone/>
              <a:defRPr sz="1020"/>
            </a:lvl6pPr>
            <a:lvl7pPr marL="1749613" indent="0" algn="ctr">
              <a:buNone/>
              <a:defRPr sz="1020"/>
            </a:lvl7pPr>
            <a:lvl8pPr marL="2041215" indent="0" algn="ctr">
              <a:buNone/>
              <a:defRPr sz="1020"/>
            </a:lvl8pPr>
            <a:lvl9pPr marL="2332817" indent="0" algn="ctr">
              <a:buNone/>
              <a:defRPr sz="102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3226C9C-63C3-4D6A-B8E6-CDEADC860EA6}"/>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2D7C7CDE-43F7-4072-95F4-7CCE601599AD}"/>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8CBE25A3-AC11-4917-A15E-6CDFAB478D43}"/>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07699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0932BC-1FCE-4E50-90F4-804838B5E6A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DE6C24A-AA2C-47BC-BE68-5E6C349AA96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C940E1D-1FDE-42DF-BBA7-DE6C3CD5F225}"/>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88E1B471-D417-4B2C-B398-3FE24E2EE5D4}"/>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381050F9-4B1A-4278-89FC-9A15B2CBC3D5}"/>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1876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7725549-6CD7-4D19-91FC-242B9B05AA40}"/>
              </a:ext>
            </a:extLst>
          </p:cNvPr>
          <p:cNvSpPr>
            <a:spLocks noGrp="1"/>
          </p:cNvSpPr>
          <p:nvPr>
            <p:ph type="title" orient="vert"/>
          </p:nvPr>
        </p:nvSpPr>
        <p:spPr>
          <a:xfrm>
            <a:off x="5564396" y="580735"/>
            <a:ext cx="1676608" cy="9243783"/>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CEAD96B-C1F2-4F88-9D9A-0176F4F78DF6}"/>
              </a:ext>
            </a:extLst>
          </p:cNvPr>
          <p:cNvSpPr>
            <a:spLocks noGrp="1"/>
          </p:cNvSpPr>
          <p:nvPr>
            <p:ph type="body" orient="vert" idx="1"/>
          </p:nvPr>
        </p:nvSpPr>
        <p:spPr>
          <a:xfrm>
            <a:off x="534571" y="580735"/>
            <a:ext cx="4932630" cy="924378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D676196-C3A1-4F2E-BC65-15C449717FC9}"/>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A0500CB4-25BF-4FEF-8C9B-3DF9D1EAAE51}"/>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BA5E07D0-8F62-4AD4-A407-D13EE014BADE}"/>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93499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502B65-B5E9-47F9-A711-D3810FCAD10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B4B3133-3C04-429C-AF47-93053B53E66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9E14BAD-B149-43D1-80A6-071490077524}"/>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51C19CB0-D8AB-45DD-B851-10B2D04ED9D7}"/>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EB43F187-3052-4330-97BB-DFE4312BB867}"/>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1617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1BDCFF-7D38-480F-9A2B-4390A10B935A}"/>
              </a:ext>
            </a:extLst>
          </p:cNvPr>
          <p:cNvSpPr>
            <a:spLocks noGrp="1"/>
          </p:cNvSpPr>
          <p:nvPr>
            <p:ph type="title"/>
          </p:nvPr>
        </p:nvSpPr>
        <p:spPr>
          <a:xfrm>
            <a:off x="530521" y="2719355"/>
            <a:ext cx="6706433" cy="4537305"/>
          </a:xfrm>
        </p:spPr>
        <p:txBody>
          <a:bodyPr anchor="b"/>
          <a:lstStyle>
            <a:lvl1pPr>
              <a:defRPr sz="3827"/>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D459490-6C42-4BC5-86FE-0AB27E469354}"/>
              </a:ext>
            </a:extLst>
          </p:cNvPr>
          <p:cNvSpPr>
            <a:spLocks noGrp="1"/>
          </p:cNvSpPr>
          <p:nvPr>
            <p:ph type="body" idx="1"/>
          </p:nvPr>
        </p:nvSpPr>
        <p:spPr>
          <a:xfrm>
            <a:off x="530521" y="7299585"/>
            <a:ext cx="6706433" cy="2386061"/>
          </a:xfrm>
        </p:spPr>
        <p:txBody>
          <a:bodyPr/>
          <a:lstStyle>
            <a:lvl1pPr marL="0" indent="0">
              <a:buNone/>
              <a:defRPr sz="1531">
                <a:solidFill>
                  <a:schemeClr val="tx1">
                    <a:tint val="75000"/>
                  </a:schemeClr>
                </a:solidFill>
              </a:defRPr>
            </a:lvl1pPr>
            <a:lvl2pPr marL="291602" indent="0">
              <a:buNone/>
              <a:defRPr sz="1276">
                <a:solidFill>
                  <a:schemeClr val="tx1">
                    <a:tint val="75000"/>
                  </a:schemeClr>
                </a:solidFill>
              </a:defRPr>
            </a:lvl2pPr>
            <a:lvl3pPr marL="583204" indent="0">
              <a:buNone/>
              <a:defRPr sz="1148">
                <a:solidFill>
                  <a:schemeClr val="tx1">
                    <a:tint val="75000"/>
                  </a:schemeClr>
                </a:solidFill>
              </a:defRPr>
            </a:lvl3pPr>
            <a:lvl4pPr marL="874806" indent="0">
              <a:buNone/>
              <a:defRPr sz="1020">
                <a:solidFill>
                  <a:schemeClr val="tx1">
                    <a:tint val="75000"/>
                  </a:schemeClr>
                </a:solidFill>
              </a:defRPr>
            </a:lvl4pPr>
            <a:lvl5pPr marL="1166409" indent="0">
              <a:buNone/>
              <a:defRPr sz="1020">
                <a:solidFill>
                  <a:schemeClr val="tx1">
                    <a:tint val="75000"/>
                  </a:schemeClr>
                </a:solidFill>
              </a:defRPr>
            </a:lvl5pPr>
            <a:lvl6pPr marL="1458011" indent="0">
              <a:buNone/>
              <a:defRPr sz="1020">
                <a:solidFill>
                  <a:schemeClr val="tx1">
                    <a:tint val="75000"/>
                  </a:schemeClr>
                </a:solidFill>
              </a:defRPr>
            </a:lvl6pPr>
            <a:lvl7pPr marL="1749613" indent="0">
              <a:buNone/>
              <a:defRPr sz="1020">
                <a:solidFill>
                  <a:schemeClr val="tx1">
                    <a:tint val="75000"/>
                  </a:schemeClr>
                </a:solidFill>
              </a:defRPr>
            </a:lvl7pPr>
            <a:lvl8pPr marL="2041215" indent="0">
              <a:buNone/>
              <a:defRPr sz="1020">
                <a:solidFill>
                  <a:schemeClr val="tx1">
                    <a:tint val="75000"/>
                  </a:schemeClr>
                </a:solidFill>
              </a:defRPr>
            </a:lvl8pPr>
            <a:lvl9pPr marL="2332817" indent="0">
              <a:buNone/>
              <a:defRPr sz="102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8703137-F980-401C-AB17-D935A09D9ADA}"/>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B61BA2BA-FD62-4D64-877F-66B47ED65AD5}"/>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CBDA6156-39AC-429D-AF19-973C4F8A5791}"/>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6161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364B17-C916-46C1-BA5F-9424485CD1E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B86037A-D62B-43A1-B1C1-7E34A7380556}"/>
              </a:ext>
            </a:extLst>
          </p:cNvPr>
          <p:cNvSpPr>
            <a:spLocks noGrp="1"/>
          </p:cNvSpPr>
          <p:nvPr>
            <p:ph sz="half" idx="1"/>
          </p:nvPr>
        </p:nvSpPr>
        <p:spPr>
          <a:xfrm>
            <a:off x="534571" y="2903673"/>
            <a:ext cx="3304619" cy="69208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7ECF16A-650F-4634-AF91-FBCEBFE2BF94}"/>
              </a:ext>
            </a:extLst>
          </p:cNvPr>
          <p:cNvSpPr>
            <a:spLocks noGrp="1"/>
          </p:cNvSpPr>
          <p:nvPr>
            <p:ph sz="half" idx="2"/>
          </p:nvPr>
        </p:nvSpPr>
        <p:spPr>
          <a:xfrm>
            <a:off x="3936385" y="2903673"/>
            <a:ext cx="3304619" cy="69208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B421010-0AAF-4C05-91EA-1CDA9F660ED4}"/>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6" name="フッター プレースホルダー 5">
            <a:extLst>
              <a:ext uri="{FF2B5EF4-FFF2-40B4-BE49-F238E27FC236}">
                <a16:creationId xmlns:a16="http://schemas.microsoft.com/office/drawing/2014/main" id="{A97611A3-5C4D-4AC6-9728-F6F8CF2A64D6}"/>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a:extLst>
              <a:ext uri="{FF2B5EF4-FFF2-40B4-BE49-F238E27FC236}">
                <a16:creationId xmlns:a16="http://schemas.microsoft.com/office/drawing/2014/main" id="{C697E99E-53BC-46EF-8FF0-E1EE6BEB46DB}"/>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65474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39A332-6376-4E25-A144-B83105199411}"/>
              </a:ext>
            </a:extLst>
          </p:cNvPr>
          <p:cNvSpPr>
            <a:spLocks noGrp="1"/>
          </p:cNvSpPr>
          <p:nvPr>
            <p:ph type="title"/>
          </p:nvPr>
        </p:nvSpPr>
        <p:spPr>
          <a:xfrm>
            <a:off x="535584" y="580736"/>
            <a:ext cx="6706433" cy="2108320"/>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E8AA62D-B492-4FFD-806E-3294D1384729}"/>
              </a:ext>
            </a:extLst>
          </p:cNvPr>
          <p:cNvSpPr>
            <a:spLocks noGrp="1"/>
          </p:cNvSpPr>
          <p:nvPr>
            <p:ph type="body" idx="1"/>
          </p:nvPr>
        </p:nvSpPr>
        <p:spPr>
          <a:xfrm>
            <a:off x="535584" y="2673905"/>
            <a:ext cx="3289432" cy="1310440"/>
          </a:xfrm>
        </p:spPr>
        <p:txBody>
          <a:bodyPr anchor="b"/>
          <a:lstStyle>
            <a:lvl1pPr marL="0" indent="0">
              <a:buNone/>
              <a:defRPr sz="1531" b="1"/>
            </a:lvl1pPr>
            <a:lvl2pPr marL="291602" indent="0">
              <a:buNone/>
              <a:defRPr sz="1276" b="1"/>
            </a:lvl2pPr>
            <a:lvl3pPr marL="583204" indent="0">
              <a:buNone/>
              <a:defRPr sz="1148" b="1"/>
            </a:lvl3pPr>
            <a:lvl4pPr marL="874806" indent="0">
              <a:buNone/>
              <a:defRPr sz="1020" b="1"/>
            </a:lvl4pPr>
            <a:lvl5pPr marL="1166409" indent="0">
              <a:buNone/>
              <a:defRPr sz="1020" b="1"/>
            </a:lvl5pPr>
            <a:lvl6pPr marL="1458011" indent="0">
              <a:buNone/>
              <a:defRPr sz="1020" b="1"/>
            </a:lvl6pPr>
            <a:lvl7pPr marL="1749613" indent="0">
              <a:buNone/>
              <a:defRPr sz="1020" b="1"/>
            </a:lvl7pPr>
            <a:lvl8pPr marL="2041215" indent="0">
              <a:buNone/>
              <a:defRPr sz="1020" b="1"/>
            </a:lvl8pPr>
            <a:lvl9pPr marL="2332817" indent="0">
              <a:buNone/>
              <a:defRPr sz="102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5F884A9-BB15-40C8-93A4-BE43FE3CF71D}"/>
              </a:ext>
            </a:extLst>
          </p:cNvPr>
          <p:cNvSpPr>
            <a:spLocks noGrp="1"/>
          </p:cNvSpPr>
          <p:nvPr>
            <p:ph sz="half" idx="2"/>
          </p:nvPr>
        </p:nvSpPr>
        <p:spPr>
          <a:xfrm>
            <a:off x="535584" y="3984345"/>
            <a:ext cx="3289432" cy="586037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6D7E0AB-6292-4F91-B523-32FEE4942803}"/>
              </a:ext>
            </a:extLst>
          </p:cNvPr>
          <p:cNvSpPr>
            <a:spLocks noGrp="1"/>
          </p:cNvSpPr>
          <p:nvPr>
            <p:ph type="body" sz="quarter" idx="3"/>
          </p:nvPr>
        </p:nvSpPr>
        <p:spPr>
          <a:xfrm>
            <a:off x="3936385" y="2673905"/>
            <a:ext cx="3305632" cy="1310440"/>
          </a:xfrm>
        </p:spPr>
        <p:txBody>
          <a:bodyPr anchor="b"/>
          <a:lstStyle>
            <a:lvl1pPr marL="0" indent="0">
              <a:buNone/>
              <a:defRPr sz="1531" b="1"/>
            </a:lvl1pPr>
            <a:lvl2pPr marL="291602" indent="0">
              <a:buNone/>
              <a:defRPr sz="1276" b="1"/>
            </a:lvl2pPr>
            <a:lvl3pPr marL="583204" indent="0">
              <a:buNone/>
              <a:defRPr sz="1148" b="1"/>
            </a:lvl3pPr>
            <a:lvl4pPr marL="874806" indent="0">
              <a:buNone/>
              <a:defRPr sz="1020" b="1"/>
            </a:lvl4pPr>
            <a:lvl5pPr marL="1166409" indent="0">
              <a:buNone/>
              <a:defRPr sz="1020" b="1"/>
            </a:lvl5pPr>
            <a:lvl6pPr marL="1458011" indent="0">
              <a:buNone/>
              <a:defRPr sz="1020" b="1"/>
            </a:lvl6pPr>
            <a:lvl7pPr marL="1749613" indent="0">
              <a:buNone/>
              <a:defRPr sz="1020" b="1"/>
            </a:lvl7pPr>
            <a:lvl8pPr marL="2041215" indent="0">
              <a:buNone/>
              <a:defRPr sz="1020" b="1"/>
            </a:lvl8pPr>
            <a:lvl9pPr marL="2332817" indent="0">
              <a:buNone/>
              <a:defRPr sz="102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F8A6C91-4CA9-4DF6-B113-843F30E55E5D}"/>
              </a:ext>
            </a:extLst>
          </p:cNvPr>
          <p:cNvSpPr>
            <a:spLocks noGrp="1"/>
          </p:cNvSpPr>
          <p:nvPr>
            <p:ph sz="quarter" idx="4"/>
          </p:nvPr>
        </p:nvSpPr>
        <p:spPr>
          <a:xfrm>
            <a:off x="3936385" y="3984345"/>
            <a:ext cx="3305632" cy="586037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3BB6012-1D88-4E6F-8E51-8F95472323B9}"/>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8" name="フッター プレースホルダー 7">
            <a:extLst>
              <a:ext uri="{FF2B5EF4-FFF2-40B4-BE49-F238E27FC236}">
                <a16:creationId xmlns:a16="http://schemas.microsoft.com/office/drawing/2014/main" id="{CF2D2544-CD78-4545-AAB4-5CB19DA43183}"/>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a:extLst>
              <a:ext uri="{FF2B5EF4-FFF2-40B4-BE49-F238E27FC236}">
                <a16:creationId xmlns:a16="http://schemas.microsoft.com/office/drawing/2014/main" id="{5956E90A-C6D3-44CE-A473-46AE720C584A}"/>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76348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3BE26B-A363-476E-91FD-B5A5B5E1751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25EC635-240E-4FAC-BFC0-0C3E15A4C6AB}"/>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4" name="フッター プレースホルダー 3">
            <a:extLst>
              <a:ext uri="{FF2B5EF4-FFF2-40B4-BE49-F238E27FC236}">
                <a16:creationId xmlns:a16="http://schemas.microsoft.com/office/drawing/2014/main" id="{7BD9178D-CF94-4376-96D0-1A2ED384A3A7}"/>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a:extLst>
              <a:ext uri="{FF2B5EF4-FFF2-40B4-BE49-F238E27FC236}">
                <a16:creationId xmlns:a16="http://schemas.microsoft.com/office/drawing/2014/main" id="{59E1475A-2CF9-487A-BFA3-9B211C1BB6BF}"/>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12863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08D3BBC-FD14-4762-8C45-08781A4D6ECE}"/>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3" name="フッター プレースホルダー 2">
            <a:extLst>
              <a:ext uri="{FF2B5EF4-FFF2-40B4-BE49-F238E27FC236}">
                <a16:creationId xmlns:a16="http://schemas.microsoft.com/office/drawing/2014/main" id="{2EEE3BA3-759A-4B5B-BFBB-50C284D1529B}"/>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a:extLst>
              <a:ext uri="{FF2B5EF4-FFF2-40B4-BE49-F238E27FC236}">
                <a16:creationId xmlns:a16="http://schemas.microsoft.com/office/drawing/2014/main" id="{69A29FD9-258A-4CF0-BBC2-E25ACF65B209}"/>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07770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DF1781-AB05-4DD6-87BA-8B6486EB3805}"/>
              </a:ext>
            </a:extLst>
          </p:cNvPr>
          <p:cNvSpPr>
            <a:spLocks noGrp="1"/>
          </p:cNvSpPr>
          <p:nvPr>
            <p:ph type="title"/>
          </p:nvPr>
        </p:nvSpPr>
        <p:spPr>
          <a:xfrm>
            <a:off x="535584" y="727181"/>
            <a:ext cx="2507825" cy="2545133"/>
          </a:xfrm>
        </p:spPr>
        <p:txBody>
          <a:bodyPr anchor="b"/>
          <a:lstStyle>
            <a:lvl1pPr>
              <a:defRPr sz="2041"/>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45F7A80-C867-45B1-A05A-D8FC22DA443B}"/>
              </a:ext>
            </a:extLst>
          </p:cNvPr>
          <p:cNvSpPr>
            <a:spLocks noGrp="1"/>
          </p:cNvSpPr>
          <p:nvPr>
            <p:ph idx="1"/>
          </p:nvPr>
        </p:nvSpPr>
        <p:spPr>
          <a:xfrm>
            <a:off x="3305632" y="1570509"/>
            <a:ext cx="3936385" cy="7751546"/>
          </a:xfrm>
        </p:spPr>
        <p:txBody>
          <a:bodyPr/>
          <a:lstStyle>
            <a:lvl1pPr>
              <a:defRPr sz="2041"/>
            </a:lvl1pPr>
            <a:lvl2pPr>
              <a:defRPr sz="1786"/>
            </a:lvl2pPr>
            <a:lvl3pPr>
              <a:defRPr sz="1531"/>
            </a:lvl3pPr>
            <a:lvl4pPr>
              <a:defRPr sz="1276"/>
            </a:lvl4pPr>
            <a:lvl5pPr>
              <a:defRPr sz="1276"/>
            </a:lvl5pPr>
            <a:lvl6pPr>
              <a:defRPr sz="1276"/>
            </a:lvl6pPr>
            <a:lvl7pPr>
              <a:defRPr sz="1276"/>
            </a:lvl7pPr>
            <a:lvl8pPr>
              <a:defRPr sz="1276"/>
            </a:lvl8pPr>
            <a:lvl9pPr>
              <a:defRPr sz="1276"/>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6DAA57A-C2C5-49A4-AB8C-1F84701A2F86}"/>
              </a:ext>
            </a:extLst>
          </p:cNvPr>
          <p:cNvSpPr>
            <a:spLocks noGrp="1"/>
          </p:cNvSpPr>
          <p:nvPr>
            <p:ph type="body" sz="half" idx="2"/>
          </p:nvPr>
        </p:nvSpPr>
        <p:spPr>
          <a:xfrm>
            <a:off x="535584" y="3272314"/>
            <a:ext cx="2507825" cy="6062366"/>
          </a:xfrm>
        </p:spPr>
        <p:txBody>
          <a:bodyPr/>
          <a:lstStyle>
            <a:lvl1pPr marL="0" indent="0">
              <a:buNone/>
              <a:defRPr sz="1020"/>
            </a:lvl1pPr>
            <a:lvl2pPr marL="291602" indent="0">
              <a:buNone/>
              <a:defRPr sz="893"/>
            </a:lvl2pPr>
            <a:lvl3pPr marL="583204" indent="0">
              <a:buNone/>
              <a:defRPr sz="765"/>
            </a:lvl3pPr>
            <a:lvl4pPr marL="874806" indent="0">
              <a:buNone/>
              <a:defRPr sz="638"/>
            </a:lvl4pPr>
            <a:lvl5pPr marL="1166409" indent="0">
              <a:buNone/>
              <a:defRPr sz="638"/>
            </a:lvl5pPr>
            <a:lvl6pPr marL="1458011" indent="0">
              <a:buNone/>
              <a:defRPr sz="638"/>
            </a:lvl6pPr>
            <a:lvl7pPr marL="1749613" indent="0">
              <a:buNone/>
              <a:defRPr sz="638"/>
            </a:lvl7pPr>
            <a:lvl8pPr marL="2041215" indent="0">
              <a:buNone/>
              <a:defRPr sz="638"/>
            </a:lvl8pPr>
            <a:lvl9pPr marL="2332817" indent="0">
              <a:buNone/>
              <a:defRPr sz="638"/>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B0D14A2-6B4A-4E61-9E7E-C2EF56CC53DF}"/>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6" name="フッター プレースホルダー 5">
            <a:extLst>
              <a:ext uri="{FF2B5EF4-FFF2-40B4-BE49-F238E27FC236}">
                <a16:creationId xmlns:a16="http://schemas.microsoft.com/office/drawing/2014/main" id="{6C53D993-08B0-4CDB-8A64-3E19DD521F7B}"/>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a:extLst>
              <a:ext uri="{FF2B5EF4-FFF2-40B4-BE49-F238E27FC236}">
                <a16:creationId xmlns:a16="http://schemas.microsoft.com/office/drawing/2014/main" id="{442CF263-20D5-449A-B534-D8199C176773}"/>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50392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6A508-33A9-43E3-9FFB-4182B4FE9DC5}"/>
              </a:ext>
            </a:extLst>
          </p:cNvPr>
          <p:cNvSpPr>
            <a:spLocks noGrp="1"/>
          </p:cNvSpPr>
          <p:nvPr>
            <p:ph type="title"/>
          </p:nvPr>
        </p:nvSpPr>
        <p:spPr>
          <a:xfrm>
            <a:off x="535584" y="727181"/>
            <a:ext cx="2507825" cy="2545133"/>
          </a:xfrm>
        </p:spPr>
        <p:txBody>
          <a:bodyPr anchor="b"/>
          <a:lstStyle>
            <a:lvl1pPr>
              <a:defRPr sz="2041"/>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D0B887F-26A9-4A8F-AB70-EE20642AB917}"/>
              </a:ext>
            </a:extLst>
          </p:cNvPr>
          <p:cNvSpPr>
            <a:spLocks noGrp="1"/>
          </p:cNvSpPr>
          <p:nvPr>
            <p:ph type="pic" idx="1"/>
          </p:nvPr>
        </p:nvSpPr>
        <p:spPr>
          <a:xfrm>
            <a:off x="3305632" y="1570509"/>
            <a:ext cx="3936385" cy="7751546"/>
          </a:xfrm>
        </p:spPr>
        <p:txBody>
          <a:bodyPr/>
          <a:lstStyle>
            <a:lvl1pPr marL="0" indent="0">
              <a:buNone/>
              <a:defRPr sz="2041"/>
            </a:lvl1pPr>
            <a:lvl2pPr marL="291602" indent="0">
              <a:buNone/>
              <a:defRPr sz="1786"/>
            </a:lvl2pPr>
            <a:lvl3pPr marL="583204" indent="0">
              <a:buNone/>
              <a:defRPr sz="1531"/>
            </a:lvl3pPr>
            <a:lvl4pPr marL="874806" indent="0">
              <a:buNone/>
              <a:defRPr sz="1276"/>
            </a:lvl4pPr>
            <a:lvl5pPr marL="1166409" indent="0">
              <a:buNone/>
              <a:defRPr sz="1276"/>
            </a:lvl5pPr>
            <a:lvl6pPr marL="1458011" indent="0">
              <a:buNone/>
              <a:defRPr sz="1276"/>
            </a:lvl6pPr>
            <a:lvl7pPr marL="1749613" indent="0">
              <a:buNone/>
              <a:defRPr sz="1276"/>
            </a:lvl7pPr>
            <a:lvl8pPr marL="2041215" indent="0">
              <a:buNone/>
              <a:defRPr sz="1276"/>
            </a:lvl8pPr>
            <a:lvl9pPr marL="2332817" indent="0">
              <a:buNone/>
              <a:defRPr sz="1276"/>
            </a:lvl9pPr>
          </a:lstStyle>
          <a:p>
            <a:endParaRPr kumimoji="1" lang="ja-JP" altLang="en-US"/>
          </a:p>
        </p:txBody>
      </p:sp>
      <p:sp>
        <p:nvSpPr>
          <p:cNvPr id="4" name="テキスト プレースホルダー 3">
            <a:extLst>
              <a:ext uri="{FF2B5EF4-FFF2-40B4-BE49-F238E27FC236}">
                <a16:creationId xmlns:a16="http://schemas.microsoft.com/office/drawing/2014/main" id="{F0E6959B-0CD1-4C6B-BDF9-F43A78067F66}"/>
              </a:ext>
            </a:extLst>
          </p:cNvPr>
          <p:cNvSpPr>
            <a:spLocks noGrp="1"/>
          </p:cNvSpPr>
          <p:nvPr>
            <p:ph type="body" sz="half" idx="2"/>
          </p:nvPr>
        </p:nvSpPr>
        <p:spPr>
          <a:xfrm>
            <a:off x="535584" y="3272314"/>
            <a:ext cx="2507825" cy="6062366"/>
          </a:xfrm>
        </p:spPr>
        <p:txBody>
          <a:bodyPr/>
          <a:lstStyle>
            <a:lvl1pPr marL="0" indent="0">
              <a:buNone/>
              <a:defRPr sz="1020"/>
            </a:lvl1pPr>
            <a:lvl2pPr marL="291602" indent="0">
              <a:buNone/>
              <a:defRPr sz="893"/>
            </a:lvl2pPr>
            <a:lvl3pPr marL="583204" indent="0">
              <a:buNone/>
              <a:defRPr sz="765"/>
            </a:lvl3pPr>
            <a:lvl4pPr marL="874806" indent="0">
              <a:buNone/>
              <a:defRPr sz="638"/>
            </a:lvl4pPr>
            <a:lvl5pPr marL="1166409" indent="0">
              <a:buNone/>
              <a:defRPr sz="638"/>
            </a:lvl5pPr>
            <a:lvl6pPr marL="1458011" indent="0">
              <a:buNone/>
              <a:defRPr sz="638"/>
            </a:lvl6pPr>
            <a:lvl7pPr marL="1749613" indent="0">
              <a:buNone/>
              <a:defRPr sz="638"/>
            </a:lvl7pPr>
            <a:lvl8pPr marL="2041215" indent="0">
              <a:buNone/>
              <a:defRPr sz="638"/>
            </a:lvl8pPr>
            <a:lvl9pPr marL="2332817" indent="0">
              <a:buNone/>
              <a:defRPr sz="638"/>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0CF1E7B-B428-46FE-983B-91D8ACEF26C8}"/>
              </a:ext>
            </a:extLst>
          </p:cNvPr>
          <p:cNvSpPr>
            <a:spLocks noGrp="1"/>
          </p:cNvSpPr>
          <p:nvPr>
            <p:ph type="dt" sz="half" idx="10"/>
          </p:nvPr>
        </p:nvSpPr>
        <p:spPr/>
        <p:txBody>
          <a:body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6" name="フッター プレースホルダー 5">
            <a:extLst>
              <a:ext uri="{FF2B5EF4-FFF2-40B4-BE49-F238E27FC236}">
                <a16:creationId xmlns:a16="http://schemas.microsoft.com/office/drawing/2014/main" id="{83552A41-8F0A-4599-AAE1-452568A01C3C}"/>
              </a:ext>
            </a:extLst>
          </p:cNvPr>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a:extLst>
              <a:ext uri="{FF2B5EF4-FFF2-40B4-BE49-F238E27FC236}">
                <a16:creationId xmlns:a16="http://schemas.microsoft.com/office/drawing/2014/main" id="{DBB35843-A2AF-4650-9927-B16D436A7083}"/>
              </a:ext>
            </a:extLst>
          </p:cNvPr>
          <p:cNvSpPr>
            <a:spLocks noGrp="1"/>
          </p:cNvSpPr>
          <p:nvPr>
            <p:ph type="sldNum" sz="quarter" idx="12"/>
          </p:nvPr>
        </p:nvSpPr>
        <p:spPr/>
        <p:txBody>
          <a:body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91596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5907280-E988-4658-9500-38081BC991A0}"/>
              </a:ext>
            </a:extLst>
          </p:cNvPr>
          <p:cNvSpPr>
            <a:spLocks noGrp="1"/>
          </p:cNvSpPr>
          <p:nvPr>
            <p:ph type="title"/>
          </p:nvPr>
        </p:nvSpPr>
        <p:spPr>
          <a:xfrm>
            <a:off x="534571" y="580736"/>
            <a:ext cx="6706433" cy="210832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167FAA-0875-469C-9BCA-4254A8605058}"/>
              </a:ext>
            </a:extLst>
          </p:cNvPr>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D3AB95-2DF2-484E-914F-2CF235B630AF}"/>
              </a:ext>
            </a:extLst>
          </p:cNvPr>
          <p:cNvSpPr>
            <a:spLocks noGrp="1"/>
          </p:cNvSpPr>
          <p:nvPr>
            <p:ph type="dt" sz="half" idx="2"/>
          </p:nvPr>
        </p:nvSpPr>
        <p:spPr>
          <a:xfrm>
            <a:off x="534571" y="10109835"/>
            <a:ext cx="1749504" cy="580735"/>
          </a:xfrm>
          <a:prstGeom prst="rect">
            <a:avLst/>
          </a:prstGeom>
        </p:spPr>
        <p:txBody>
          <a:bodyPr vert="horz" lIns="91440" tIns="45720" rIns="91440" bIns="45720" rtlCol="0" anchor="ctr"/>
          <a:lstStyle>
            <a:lvl1pPr algn="l">
              <a:defRPr sz="765">
                <a:solidFill>
                  <a:schemeClr val="tx1">
                    <a:tint val="75000"/>
                  </a:schemeClr>
                </a:solidFill>
              </a:defRPr>
            </a:lvl1pPr>
          </a:lstStyle>
          <a:p>
            <a:fld id="{D45BA445-4A5C-441E-B27E-316F21A384E1}" type="datetimeFigureOut">
              <a:rPr lang="ja-JP" altLang="en-US" smtClean="0">
                <a:solidFill>
                  <a:prstClr val="black">
                    <a:tint val="75000"/>
                  </a:prstClr>
                </a:solidFill>
              </a:rPr>
              <a:pPr/>
              <a:t>2020/7/28</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F131423E-2751-4F48-A348-F12CEE4BE808}"/>
              </a:ext>
            </a:extLst>
          </p:cNvPr>
          <p:cNvSpPr>
            <a:spLocks noGrp="1"/>
          </p:cNvSpPr>
          <p:nvPr>
            <p:ph type="ftr" sz="quarter" idx="3"/>
          </p:nvPr>
        </p:nvSpPr>
        <p:spPr>
          <a:xfrm>
            <a:off x="2575659" y="10109835"/>
            <a:ext cx="2624257" cy="580735"/>
          </a:xfrm>
          <a:prstGeom prst="rect">
            <a:avLst/>
          </a:prstGeom>
        </p:spPr>
        <p:txBody>
          <a:bodyPr vert="horz" lIns="91440" tIns="45720" rIns="91440" bIns="45720" rtlCol="0" anchor="ctr"/>
          <a:lstStyle>
            <a:lvl1pPr algn="ctr">
              <a:defRPr sz="765">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80BA0F47-F5D6-4D05-A66F-7DB5FA400203}"/>
              </a:ext>
            </a:extLst>
          </p:cNvPr>
          <p:cNvSpPr>
            <a:spLocks noGrp="1"/>
          </p:cNvSpPr>
          <p:nvPr>
            <p:ph type="sldNum" sz="quarter" idx="4"/>
          </p:nvPr>
        </p:nvSpPr>
        <p:spPr>
          <a:xfrm>
            <a:off x="5491500" y="10109835"/>
            <a:ext cx="1749504" cy="580735"/>
          </a:xfrm>
          <a:prstGeom prst="rect">
            <a:avLst/>
          </a:prstGeom>
        </p:spPr>
        <p:txBody>
          <a:bodyPr vert="horz" lIns="91440" tIns="45720" rIns="91440" bIns="45720" rtlCol="0" anchor="ctr"/>
          <a:lstStyle>
            <a:lvl1pPr algn="r">
              <a:defRPr sz="765">
                <a:solidFill>
                  <a:schemeClr val="tx1">
                    <a:tint val="75000"/>
                  </a:schemeClr>
                </a:solidFill>
              </a:defRPr>
            </a:lvl1pPr>
          </a:lstStyle>
          <a:p>
            <a:fld id="{673F7B52-F3D8-401E-8D0D-C033507617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065082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83204" rtl="0" eaLnBrk="1" latinLnBrk="0" hangingPunct="1">
        <a:lnSpc>
          <a:spcPct val="90000"/>
        </a:lnSpc>
        <a:spcBef>
          <a:spcPct val="0"/>
        </a:spcBef>
        <a:buNone/>
        <a:defRPr kumimoji="1" sz="2806" kern="1200">
          <a:solidFill>
            <a:schemeClr val="tx1"/>
          </a:solidFill>
          <a:latin typeface="+mj-lt"/>
          <a:ea typeface="+mj-ea"/>
          <a:cs typeface="+mj-cs"/>
        </a:defRPr>
      </a:lvl1pPr>
    </p:titleStyle>
    <p:bodyStyle>
      <a:lvl1pPr marL="145801" indent="-145801" algn="l" defTabSz="583204" rtl="0" eaLnBrk="1" latinLnBrk="0" hangingPunct="1">
        <a:lnSpc>
          <a:spcPct val="90000"/>
        </a:lnSpc>
        <a:spcBef>
          <a:spcPts val="638"/>
        </a:spcBef>
        <a:buFont typeface="Arial" panose="020B0604020202020204" pitchFamily="34" charset="0"/>
        <a:buChar char="•"/>
        <a:defRPr kumimoji="1" sz="1786" kern="1200">
          <a:solidFill>
            <a:schemeClr val="tx1"/>
          </a:solidFill>
          <a:latin typeface="+mn-lt"/>
          <a:ea typeface="+mn-ea"/>
          <a:cs typeface="+mn-cs"/>
        </a:defRPr>
      </a:lvl1pPr>
      <a:lvl2pPr marL="437403" indent="-145801" algn="l" defTabSz="583204" rtl="0" eaLnBrk="1" latinLnBrk="0" hangingPunct="1">
        <a:lnSpc>
          <a:spcPct val="90000"/>
        </a:lnSpc>
        <a:spcBef>
          <a:spcPts val="319"/>
        </a:spcBef>
        <a:buFont typeface="Arial" panose="020B0604020202020204" pitchFamily="34" charset="0"/>
        <a:buChar char="•"/>
        <a:defRPr kumimoji="1" sz="1531" kern="1200">
          <a:solidFill>
            <a:schemeClr val="tx1"/>
          </a:solidFill>
          <a:latin typeface="+mn-lt"/>
          <a:ea typeface="+mn-ea"/>
          <a:cs typeface="+mn-cs"/>
        </a:defRPr>
      </a:lvl2pPr>
      <a:lvl3pPr marL="729005" indent="-145801" algn="l" defTabSz="583204" rtl="0" eaLnBrk="1" latinLnBrk="0" hangingPunct="1">
        <a:lnSpc>
          <a:spcPct val="90000"/>
        </a:lnSpc>
        <a:spcBef>
          <a:spcPts val="319"/>
        </a:spcBef>
        <a:buFont typeface="Arial" panose="020B0604020202020204" pitchFamily="34" charset="0"/>
        <a:buChar char="•"/>
        <a:defRPr kumimoji="1" sz="1276" kern="1200">
          <a:solidFill>
            <a:schemeClr val="tx1"/>
          </a:solidFill>
          <a:latin typeface="+mn-lt"/>
          <a:ea typeface="+mn-ea"/>
          <a:cs typeface="+mn-cs"/>
        </a:defRPr>
      </a:lvl3pPr>
      <a:lvl4pPr marL="1020608" indent="-145801" algn="l" defTabSz="583204" rtl="0" eaLnBrk="1" latinLnBrk="0" hangingPunct="1">
        <a:lnSpc>
          <a:spcPct val="90000"/>
        </a:lnSpc>
        <a:spcBef>
          <a:spcPts val="319"/>
        </a:spcBef>
        <a:buFont typeface="Arial" panose="020B0604020202020204" pitchFamily="34" charset="0"/>
        <a:buChar char="•"/>
        <a:defRPr kumimoji="1" sz="1148" kern="1200">
          <a:solidFill>
            <a:schemeClr val="tx1"/>
          </a:solidFill>
          <a:latin typeface="+mn-lt"/>
          <a:ea typeface="+mn-ea"/>
          <a:cs typeface="+mn-cs"/>
        </a:defRPr>
      </a:lvl4pPr>
      <a:lvl5pPr marL="1312210" indent="-145801" algn="l" defTabSz="583204" rtl="0" eaLnBrk="1" latinLnBrk="0" hangingPunct="1">
        <a:lnSpc>
          <a:spcPct val="90000"/>
        </a:lnSpc>
        <a:spcBef>
          <a:spcPts val="319"/>
        </a:spcBef>
        <a:buFont typeface="Arial" panose="020B0604020202020204" pitchFamily="34" charset="0"/>
        <a:buChar char="•"/>
        <a:defRPr kumimoji="1" sz="1148" kern="1200">
          <a:solidFill>
            <a:schemeClr val="tx1"/>
          </a:solidFill>
          <a:latin typeface="+mn-lt"/>
          <a:ea typeface="+mn-ea"/>
          <a:cs typeface="+mn-cs"/>
        </a:defRPr>
      </a:lvl5pPr>
      <a:lvl6pPr marL="1603812" indent="-145801" algn="l" defTabSz="583204" rtl="0" eaLnBrk="1" latinLnBrk="0" hangingPunct="1">
        <a:lnSpc>
          <a:spcPct val="90000"/>
        </a:lnSpc>
        <a:spcBef>
          <a:spcPts val="319"/>
        </a:spcBef>
        <a:buFont typeface="Arial" panose="020B0604020202020204" pitchFamily="34" charset="0"/>
        <a:buChar char="•"/>
        <a:defRPr kumimoji="1" sz="1148" kern="1200">
          <a:solidFill>
            <a:schemeClr val="tx1"/>
          </a:solidFill>
          <a:latin typeface="+mn-lt"/>
          <a:ea typeface="+mn-ea"/>
          <a:cs typeface="+mn-cs"/>
        </a:defRPr>
      </a:lvl6pPr>
      <a:lvl7pPr marL="1895414" indent="-145801" algn="l" defTabSz="583204" rtl="0" eaLnBrk="1" latinLnBrk="0" hangingPunct="1">
        <a:lnSpc>
          <a:spcPct val="90000"/>
        </a:lnSpc>
        <a:spcBef>
          <a:spcPts val="319"/>
        </a:spcBef>
        <a:buFont typeface="Arial" panose="020B0604020202020204" pitchFamily="34" charset="0"/>
        <a:buChar char="•"/>
        <a:defRPr kumimoji="1" sz="1148" kern="1200">
          <a:solidFill>
            <a:schemeClr val="tx1"/>
          </a:solidFill>
          <a:latin typeface="+mn-lt"/>
          <a:ea typeface="+mn-ea"/>
          <a:cs typeface="+mn-cs"/>
        </a:defRPr>
      </a:lvl7pPr>
      <a:lvl8pPr marL="2187016" indent="-145801" algn="l" defTabSz="583204" rtl="0" eaLnBrk="1" latinLnBrk="0" hangingPunct="1">
        <a:lnSpc>
          <a:spcPct val="90000"/>
        </a:lnSpc>
        <a:spcBef>
          <a:spcPts val="319"/>
        </a:spcBef>
        <a:buFont typeface="Arial" panose="020B0604020202020204" pitchFamily="34" charset="0"/>
        <a:buChar char="•"/>
        <a:defRPr kumimoji="1" sz="1148" kern="1200">
          <a:solidFill>
            <a:schemeClr val="tx1"/>
          </a:solidFill>
          <a:latin typeface="+mn-lt"/>
          <a:ea typeface="+mn-ea"/>
          <a:cs typeface="+mn-cs"/>
        </a:defRPr>
      </a:lvl8pPr>
      <a:lvl9pPr marL="2478618" indent="-145801" algn="l" defTabSz="583204" rtl="0" eaLnBrk="1" latinLnBrk="0" hangingPunct="1">
        <a:lnSpc>
          <a:spcPct val="90000"/>
        </a:lnSpc>
        <a:spcBef>
          <a:spcPts val="319"/>
        </a:spcBef>
        <a:buFont typeface="Arial" panose="020B0604020202020204" pitchFamily="34" charset="0"/>
        <a:buChar char="•"/>
        <a:defRPr kumimoji="1" sz="1148" kern="1200">
          <a:solidFill>
            <a:schemeClr val="tx1"/>
          </a:solidFill>
          <a:latin typeface="+mn-lt"/>
          <a:ea typeface="+mn-ea"/>
          <a:cs typeface="+mn-cs"/>
        </a:defRPr>
      </a:lvl9pPr>
    </p:bodyStyle>
    <p:otherStyle>
      <a:defPPr>
        <a:defRPr lang="ja-JP"/>
      </a:defPPr>
      <a:lvl1pPr marL="0" algn="l" defTabSz="583204" rtl="0" eaLnBrk="1" latinLnBrk="0" hangingPunct="1">
        <a:defRPr kumimoji="1" sz="1148" kern="1200">
          <a:solidFill>
            <a:schemeClr val="tx1"/>
          </a:solidFill>
          <a:latin typeface="+mn-lt"/>
          <a:ea typeface="+mn-ea"/>
          <a:cs typeface="+mn-cs"/>
        </a:defRPr>
      </a:lvl1pPr>
      <a:lvl2pPr marL="291602" algn="l" defTabSz="583204" rtl="0" eaLnBrk="1" latinLnBrk="0" hangingPunct="1">
        <a:defRPr kumimoji="1" sz="1148" kern="1200">
          <a:solidFill>
            <a:schemeClr val="tx1"/>
          </a:solidFill>
          <a:latin typeface="+mn-lt"/>
          <a:ea typeface="+mn-ea"/>
          <a:cs typeface="+mn-cs"/>
        </a:defRPr>
      </a:lvl2pPr>
      <a:lvl3pPr marL="583204" algn="l" defTabSz="583204" rtl="0" eaLnBrk="1" latinLnBrk="0" hangingPunct="1">
        <a:defRPr kumimoji="1" sz="1148" kern="1200">
          <a:solidFill>
            <a:schemeClr val="tx1"/>
          </a:solidFill>
          <a:latin typeface="+mn-lt"/>
          <a:ea typeface="+mn-ea"/>
          <a:cs typeface="+mn-cs"/>
        </a:defRPr>
      </a:lvl3pPr>
      <a:lvl4pPr marL="874806" algn="l" defTabSz="583204" rtl="0" eaLnBrk="1" latinLnBrk="0" hangingPunct="1">
        <a:defRPr kumimoji="1" sz="1148" kern="1200">
          <a:solidFill>
            <a:schemeClr val="tx1"/>
          </a:solidFill>
          <a:latin typeface="+mn-lt"/>
          <a:ea typeface="+mn-ea"/>
          <a:cs typeface="+mn-cs"/>
        </a:defRPr>
      </a:lvl4pPr>
      <a:lvl5pPr marL="1166409" algn="l" defTabSz="583204" rtl="0" eaLnBrk="1" latinLnBrk="0" hangingPunct="1">
        <a:defRPr kumimoji="1" sz="1148" kern="1200">
          <a:solidFill>
            <a:schemeClr val="tx1"/>
          </a:solidFill>
          <a:latin typeface="+mn-lt"/>
          <a:ea typeface="+mn-ea"/>
          <a:cs typeface="+mn-cs"/>
        </a:defRPr>
      </a:lvl5pPr>
      <a:lvl6pPr marL="1458011" algn="l" defTabSz="583204" rtl="0" eaLnBrk="1" latinLnBrk="0" hangingPunct="1">
        <a:defRPr kumimoji="1" sz="1148" kern="1200">
          <a:solidFill>
            <a:schemeClr val="tx1"/>
          </a:solidFill>
          <a:latin typeface="+mn-lt"/>
          <a:ea typeface="+mn-ea"/>
          <a:cs typeface="+mn-cs"/>
        </a:defRPr>
      </a:lvl6pPr>
      <a:lvl7pPr marL="1749613" algn="l" defTabSz="583204" rtl="0" eaLnBrk="1" latinLnBrk="0" hangingPunct="1">
        <a:defRPr kumimoji="1" sz="1148" kern="1200">
          <a:solidFill>
            <a:schemeClr val="tx1"/>
          </a:solidFill>
          <a:latin typeface="+mn-lt"/>
          <a:ea typeface="+mn-ea"/>
          <a:cs typeface="+mn-cs"/>
        </a:defRPr>
      </a:lvl7pPr>
      <a:lvl8pPr marL="2041215" algn="l" defTabSz="583204" rtl="0" eaLnBrk="1" latinLnBrk="0" hangingPunct="1">
        <a:defRPr kumimoji="1" sz="1148" kern="1200">
          <a:solidFill>
            <a:schemeClr val="tx1"/>
          </a:solidFill>
          <a:latin typeface="+mn-lt"/>
          <a:ea typeface="+mn-ea"/>
          <a:cs typeface="+mn-cs"/>
        </a:defRPr>
      </a:lvl8pPr>
      <a:lvl9pPr marL="2332817" algn="l" defTabSz="583204" rtl="0" eaLnBrk="1" latinLnBrk="0" hangingPunct="1">
        <a:defRPr kumimoji="1"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円/楕円 28"/>
          <p:cNvSpPr/>
          <p:nvPr/>
        </p:nvSpPr>
        <p:spPr>
          <a:xfrm>
            <a:off x="5037079" y="986500"/>
            <a:ext cx="2430522" cy="12462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2800" dirty="0">
                <a:solidFill>
                  <a:prstClr val="white"/>
                </a:solidFill>
                <a:latin typeface="HGP創英角ﾎﾟｯﾌﾟ体" panose="040B0A00000000000000" pitchFamily="50" charset="-128"/>
                <a:ea typeface="HGP創英角ﾎﾟｯﾌﾟ体" panose="040B0A00000000000000" pitchFamily="50" charset="-128"/>
              </a:rPr>
              <a:t>補助上限</a:t>
            </a:r>
            <a:endParaRPr lang="en-US" altLang="ja-JP" sz="2800" dirty="0">
              <a:solidFill>
                <a:prstClr val="white"/>
              </a:solidFill>
              <a:latin typeface="HGP創英角ﾎﾟｯﾌﾟ体" panose="040B0A00000000000000" pitchFamily="50" charset="-128"/>
              <a:ea typeface="HGP創英角ﾎﾟｯﾌﾟ体" panose="040B0A00000000000000" pitchFamily="50" charset="-128"/>
            </a:endParaRPr>
          </a:p>
          <a:p>
            <a:pPr algn="ctr"/>
            <a:r>
              <a:rPr lang="en-US" altLang="ja-JP" sz="4800" dirty="0">
                <a:solidFill>
                  <a:prstClr val="white"/>
                </a:solidFill>
                <a:effectLst>
                  <a:outerShdw blurRad="38100" dist="38100" dir="2700000" algn="tl">
                    <a:srgbClr val="000000">
                      <a:alpha val="43137"/>
                    </a:srgbClr>
                  </a:outerShdw>
                </a:effectLst>
                <a:latin typeface="HGP創英角ﾎﾟｯﾌﾟ体" panose="040B0A00000000000000" pitchFamily="50" charset="-128"/>
                <a:ea typeface="HGP創英角ﾎﾟｯﾌﾟ体" panose="040B0A00000000000000" pitchFamily="50" charset="-128"/>
              </a:rPr>
              <a:t>1</a:t>
            </a:r>
            <a:r>
              <a:rPr lang="ja-JP" altLang="en-US" sz="4800" dirty="0">
                <a:solidFill>
                  <a:prstClr val="white"/>
                </a:solidFill>
                <a:effectLst>
                  <a:outerShdw blurRad="38100" dist="38100" dir="2700000" algn="tl">
                    <a:srgbClr val="000000">
                      <a:alpha val="43137"/>
                    </a:srgbClr>
                  </a:outerShdw>
                </a:effectLst>
                <a:latin typeface="HGP創英角ﾎﾟｯﾌﾟ体" panose="040B0A00000000000000" pitchFamily="50" charset="-128"/>
                <a:ea typeface="HGP創英角ﾎﾟｯﾌﾟ体" panose="040B0A00000000000000" pitchFamily="50" charset="-128"/>
              </a:rPr>
              <a:t>０</a:t>
            </a:r>
            <a:r>
              <a:rPr lang="ja-JP" altLang="en-US" sz="3200" dirty="0">
                <a:solidFill>
                  <a:prstClr val="white"/>
                </a:solidFill>
                <a:effectLst>
                  <a:outerShdw blurRad="38100" dist="38100" dir="2700000" algn="tl">
                    <a:srgbClr val="000000">
                      <a:alpha val="43137"/>
                    </a:srgbClr>
                  </a:outerShdw>
                </a:effectLst>
                <a:latin typeface="HGP創英角ﾎﾟｯﾌﾟ体" panose="040B0A00000000000000" pitchFamily="50" charset="-128"/>
                <a:ea typeface="HGP創英角ﾎﾟｯﾌﾟ体" panose="040B0A00000000000000" pitchFamily="50" charset="-128"/>
              </a:rPr>
              <a:t>万円</a:t>
            </a:r>
          </a:p>
        </p:txBody>
      </p:sp>
      <p:sp>
        <p:nvSpPr>
          <p:cNvPr id="5" name="正方形/長方形 4"/>
          <p:cNvSpPr/>
          <p:nvPr/>
        </p:nvSpPr>
        <p:spPr>
          <a:xfrm>
            <a:off x="368300" y="4202651"/>
            <a:ext cx="3321227" cy="3238851"/>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3674" tIns="36000" rIns="103674" bIns="51837" numCol="1" spcCol="0" rtlCol="0" fromWordArt="0" anchor="t" anchorCtr="0" forceAA="0" compatLnSpc="1">
            <a:prstTxWarp prst="textNoShape">
              <a:avLst/>
            </a:prstTxWarp>
            <a:noAutofit/>
          </a:bodyPr>
          <a:lstStyle/>
          <a:p>
            <a:r>
              <a:rPr lang="ja-JP" altLang="en-US" sz="2000" b="1" dirty="0">
                <a:solidFill>
                  <a:schemeClr val="tx1"/>
                </a:solidFill>
                <a:ea typeface="HG丸ｺﾞｼｯｸM-PRO" panose="020F0600000000000000" pitchFamily="50" charset="-128"/>
              </a:rPr>
              <a:t>　</a:t>
            </a:r>
            <a:r>
              <a:rPr lang="ja-JP" altLang="en-US" sz="1700" b="1" dirty="0">
                <a:solidFill>
                  <a:schemeClr val="tx1"/>
                </a:solidFill>
                <a:ea typeface="ＭＳ ゴシック" panose="020B0609070205080204" pitchFamily="49" charset="-128"/>
              </a:rPr>
              <a:t>この補助金は、事業者の皆さんが各業界団体が定めるガイドライン等に沿って取り組む</a:t>
            </a:r>
            <a:r>
              <a:rPr lang="ja-JP" altLang="en-US" sz="1700" b="1" dirty="0">
                <a:solidFill>
                  <a:srgbClr val="FF0000"/>
                </a:solidFill>
                <a:ea typeface="ＭＳ ゴシック" panose="020B0609070205080204" pitchFamily="49" charset="-128"/>
              </a:rPr>
              <a:t>感染症対策</a:t>
            </a:r>
            <a:r>
              <a:rPr lang="ja-JP" altLang="en-US" sz="1700" b="1" dirty="0">
                <a:solidFill>
                  <a:schemeClr val="tx1"/>
                </a:solidFill>
                <a:ea typeface="ＭＳ ゴシック" panose="020B0609070205080204" pitchFamily="49" charset="-128"/>
              </a:rPr>
              <a:t>「飛沫感染防止のアクリル板やビニールカーテン、非接触式体温計や消毒液の購入」などの経費を補助するものです。</a:t>
            </a:r>
            <a:endParaRPr lang="en-US" altLang="ja-JP" sz="1700" b="1" dirty="0">
              <a:solidFill>
                <a:schemeClr val="tx1"/>
              </a:solidFill>
              <a:ea typeface="ＭＳ ゴシック" panose="020B0609070205080204" pitchFamily="49" charset="-128"/>
            </a:endParaRPr>
          </a:p>
          <a:p>
            <a:endParaRPr lang="en-US" altLang="ja-JP" sz="1700" b="1" dirty="0">
              <a:solidFill>
                <a:schemeClr val="tx1"/>
              </a:solidFill>
              <a:ea typeface="ＭＳ ゴシック" panose="020B0609070205080204" pitchFamily="49" charset="-128"/>
            </a:endParaRPr>
          </a:p>
          <a:p>
            <a:r>
              <a:rPr lang="ja-JP" altLang="en-US" sz="1700" b="1" dirty="0">
                <a:solidFill>
                  <a:schemeClr val="tx1"/>
                </a:solidFill>
                <a:ea typeface="ＭＳ ゴシック" panose="020B0609070205080204" pitchFamily="49" charset="-128"/>
              </a:rPr>
              <a:t>　また、</a:t>
            </a:r>
            <a:r>
              <a:rPr lang="ja-JP" altLang="en-US" sz="1700" b="1" dirty="0">
                <a:solidFill>
                  <a:srgbClr val="FF0000"/>
                </a:solidFill>
                <a:ea typeface="ＭＳ ゴシック" panose="020B0609070205080204" pitchFamily="49" charset="-128"/>
              </a:rPr>
              <a:t>飲食店</a:t>
            </a:r>
            <a:r>
              <a:rPr lang="ja-JP" altLang="en-US" sz="1700" b="1" dirty="0">
                <a:solidFill>
                  <a:schemeClr val="tx1"/>
                </a:solidFill>
                <a:ea typeface="ＭＳ ゴシック" panose="020B0609070205080204" pitchFamily="49" charset="-128"/>
              </a:rPr>
              <a:t>が新たに</a:t>
            </a:r>
            <a:r>
              <a:rPr lang="ja-JP" altLang="en-US" sz="1700" b="1" dirty="0">
                <a:solidFill>
                  <a:srgbClr val="FF0000"/>
                </a:solidFill>
                <a:ea typeface="ＭＳ ゴシック" panose="020B0609070205080204" pitchFamily="49" charset="-128"/>
              </a:rPr>
              <a:t>業態転換</a:t>
            </a:r>
            <a:r>
              <a:rPr lang="ja-JP" altLang="en-US" sz="1700" b="1" dirty="0">
                <a:solidFill>
                  <a:schemeClr val="tx1"/>
                </a:solidFill>
                <a:ea typeface="ＭＳ ゴシック" panose="020B0609070205080204" pitchFamily="49" charset="-128"/>
              </a:rPr>
              <a:t>（テイクアウトや宅配等）に要した経費も対象です。</a:t>
            </a:r>
            <a:endParaRPr lang="en-US" altLang="ja-JP" sz="1700" b="1" dirty="0">
              <a:solidFill>
                <a:schemeClr val="tx1"/>
              </a:solidFill>
              <a:ea typeface="ＭＳ ゴシック" panose="020B0609070205080204" pitchFamily="49" charset="-128"/>
            </a:endParaRPr>
          </a:p>
          <a:p>
            <a:endParaRPr lang="en-US" altLang="ja-JP" sz="1474" b="1" dirty="0">
              <a:solidFill>
                <a:schemeClr val="tx1"/>
              </a:solidFill>
              <a:ea typeface="HG丸ｺﾞｼｯｸM-PRO" panose="020F0600000000000000" pitchFamily="50" charset="-128"/>
            </a:endParaRPr>
          </a:p>
          <a:p>
            <a:endParaRPr lang="en-US" altLang="ja-JP" sz="1474" b="1" dirty="0">
              <a:solidFill>
                <a:schemeClr val="tx1"/>
              </a:solidFill>
              <a:ea typeface="HG丸ｺﾞｼｯｸM-PRO" panose="020F0600000000000000" pitchFamily="50" charset="-128"/>
            </a:endParaRPr>
          </a:p>
          <a:p>
            <a:endParaRPr lang="en-US" altLang="ja-JP" sz="2000" b="1" dirty="0">
              <a:solidFill>
                <a:schemeClr val="tx1"/>
              </a:solidFill>
              <a:ea typeface="HG丸ｺﾞｼｯｸM-PRO" panose="020F0600000000000000" pitchFamily="50" charset="-128"/>
            </a:endParaRPr>
          </a:p>
          <a:p>
            <a:endParaRPr lang="en-US" altLang="ja-JP" sz="1247" dirty="0">
              <a:solidFill>
                <a:prstClr val="black"/>
              </a:solidFill>
              <a:ea typeface="HG丸ｺﾞｼｯｸM-PRO" panose="020F0600000000000000" pitchFamily="50" charset="-128"/>
            </a:endParaRPr>
          </a:p>
          <a:p>
            <a:endParaRPr lang="en-US" altLang="ja-JP" sz="1247" dirty="0">
              <a:solidFill>
                <a:prstClr val="black"/>
              </a:solidFill>
              <a:ea typeface="HG丸ｺﾞｼｯｸM-PRO" panose="020F0600000000000000" pitchFamily="50" charset="-128"/>
            </a:endParaRPr>
          </a:p>
          <a:p>
            <a:endParaRPr lang="en-US" altLang="ja-JP" sz="1247" dirty="0">
              <a:solidFill>
                <a:prstClr val="black"/>
              </a:solidFill>
              <a:ea typeface="HG丸ｺﾞｼｯｸM-PRO" panose="020F0600000000000000" pitchFamily="50" charset="-128"/>
            </a:endParaRPr>
          </a:p>
          <a:p>
            <a:endParaRPr lang="en-US" altLang="ja-JP" sz="1247"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474" b="1" dirty="0">
              <a:solidFill>
                <a:srgbClr val="FF0000"/>
              </a:solidFill>
              <a:ea typeface="HG丸ｺﾞｼｯｸM-PRO" panose="020F0600000000000000" pitchFamily="50" charset="-128"/>
            </a:endParaRPr>
          </a:p>
          <a:p>
            <a:pPr algn="ctr"/>
            <a:endParaRPr lang="en-US" altLang="ja-JP" sz="1474" b="1" dirty="0">
              <a:solidFill>
                <a:srgbClr val="FF0000"/>
              </a:solidFill>
              <a:ea typeface="HG丸ｺﾞｼｯｸM-PRO" panose="020F0600000000000000" pitchFamily="50" charset="-128"/>
            </a:endParaRPr>
          </a:p>
          <a:p>
            <a:pPr algn="ctr"/>
            <a:endParaRPr lang="ja-JP" altLang="en-US" sz="1474" b="1" dirty="0">
              <a:solidFill>
                <a:srgbClr val="FF0000"/>
              </a:solidFill>
              <a:ea typeface="HG丸ｺﾞｼｯｸM-PRO" panose="020F0600000000000000" pitchFamily="50" charset="-128"/>
            </a:endParaRPr>
          </a:p>
          <a:p>
            <a:pPr algn="ctr"/>
            <a:endParaRPr lang="en-US" altLang="ja-JP" sz="1474" dirty="0">
              <a:solidFill>
                <a:prstClr val="black"/>
              </a:solidFill>
              <a:ea typeface="HG丸ｺﾞｼｯｸM-PRO" panose="020F0600000000000000" pitchFamily="50" charset="-128"/>
            </a:endParaRPr>
          </a:p>
        </p:txBody>
      </p:sp>
      <p:sp>
        <p:nvSpPr>
          <p:cNvPr id="51" name="テキスト ボックス 50"/>
          <p:cNvSpPr txBox="1"/>
          <p:nvPr/>
        </p:nvSpPr>
        <p:spPr>
          <a:xfrm>
            <a:off x="8954872" y="3297175"/>
            <a:ext cx="51836" cy="406393"/>
          </a:xfrm>
          <a:prstGeom prst="rect">
            <a:avLst/>
          </a:prstGeom>
          <a:noFill/>
        </p:spPr>
        <p:txBody>
          <a:bodyPr wrap="square" rtlCol="0">
            <a:spAutoFit/>
          </a:bodyPr>
          <a:lstStyle/>
          <a:p>
            <a:endParaRPr lang="ja-JP" altLang="en-US" sz="2041" dirty="0">
              <a:solidFill>
                <a:prstClr val="black"/>
              </a:solidFill>
            </a:endParaRPr>
          </a:p>
        </p:txBody>
      </p:sp>
      <p:sp>
        <p:nvSpPr>
          <p:cNvPr id="6" name="正方形/長方形 5"/>
          <p:cNvSpPr/>
          <p:nvPr/>
        </p:nvSpPr>
        <p:spPr>
          <a:xfrm>
            <a:off x="713924" y="3099906"/>
            <a:ext cx="6388774" cy="966461"/>
          </a:xfrm>
          <a:prstGeom prst="rect">
            <a:avLst/>
          </a:prstGeom>
          <a:noFill/>
        </p:spPr>
        <p:txBody>
          <a:bodyPr wrap="square" lIns="103674" tIns="51837" rIns="103674" bIns="51837">
            <a:spAutoFit/>
          </a:bodyPr>
          <a:lstStyle/>
          <a:p>
            <a:pPr algn="ctr"/>
            <a:r>
              <a:rPr lang="ja-JP" altLang="en-US" sz="2800" spc="57" dirty="0">
                <a:ln w="38100" cmpd="sng">
                  <a:noFill/>
                  <a:prstDash val="solid"/>
                </a:ln>
                <a:effectLst>
                  <a:glow rad="38100">
                    <a:prstClr val="white">
                      <a:lumMod val="95000"/>
                      <a:alpha val="40000"/>
                    </a:prstClr>
                  </a:glow>
                </a:effectLst>
                <a:latin typeface="HGP創英角ﾎﾟｯﾌﾟ体" panose="040B0A00000000000000" pitchFamily="50" charset="-128"/>
                <a:ea typeface="HGP創英角ﾎﾟｯﾌﾟ体" panose="040B0A00000000000000" pitchFamily="50" charset="-128"/>
              </a:rPr>
              <a:t>事業者の皆さんが、感染症対策や</a:t>
            </a:r>
            <a:endParaRPr lang="en-US" altLang="ja-JP" sz="2800" spc="57" dirty="0">
              <a:ln w="38100" cmpd="sng">
                <a:noFill/>
                <a:prstDash val="solid"/>
              </a:ln>
              <a:effectLst>
                <a:glow rad="38100">
                  <a:prstClr val="white">
                    <a:lumMod val="95000"/>
                    <a:alpha val="40000"/>
                  </a:prstClr>
                </a:glow>
              </a:effectLst>
              <a:latin typeface="HGP創英角ﾎﾟｯﾌﾟ体" panose="040B0A00000000000000" pitchFamily="50" charset="-128"/>
              <a:ea typeface="HGP創英角ﾎﾟｯﾌﾟ体" panose="040B0A00000000000000" pitchFamily="50" charset="-128"/>
            </a:endParaRPr>
          </a:p>
          <a:p>
            <a:pPr algn="ctr"/>
            <a:r>
              <a:rPr lang="ja-JP" altLang="en-US" sz="2800" spc="57" dirty="0">
                <a:ln w="38100" cmpd="sng">
                  <a:noFill/>
                  <a:prstDash val="solid"/>
                </a:ln>
                <a:effectLst>
                  <a:glow rad="38100">
                    <a:prstClr val="white">
                      <a:lumMod val="95000"/>
                      <a:alpha val="40000"/>
                    </a:prstClr>
                  </a:glow>
                </a:effectLst>
                <a:latin typeface="HGP創英角ﾎﾟｯﾌﾟ体" panose="040B0A00000000000000" pitchFamily="50" charset="-128"/>
                <a:ea typeface="HGP創英角ﾎﾟｯﾌﾟ体" panose="040B0A00000000000000" pitchFamily="50" charset="-128"/>
              </a:rPr>
              <a:t>業態転換に活用できる補助金です</a:t>
            </a:r>
            <a:endParaRPr lang="ja-JP" altLang="en-US" sz="2800" spc="57" dirty="0">
              <a:ln w="19050" cmpd="sng">
                <a:noFill/>
                <a:prstDash val="solid"/>
              </a:ln>
              <a:effectLst>
                <a:glow rad="38100">
                  <a:prstClr val="white">
                    <a:lumMod val="95000"/>
                    <a:alpha val="40000"/>
                  </a:prstClr>
                </a:glow>
              </a:effectLst>
              <a:latin typeface="HGP創英角ﾎﾟｯﾌﾟ体" panose="040B0A00000000000000" pitchFamily="50" charset="-128"/>
              <a:ea typeface="HGP創英角ﾎﾟｯﾌﾟ体" panose="040B0A00000000000000" pitchFamily="50" charset="-128"/>
            </a:endParaRPr>
          </a:p>
        </p:txBody>
      </p:sp>
      <p:sp>
        <p:nvSpPr>
          <p:cNvPr id="67" name="正方形/長方形 66"/>
          <p:cNvSpPr/>
          <p:nvPr/>
        </p:nvSpPr>
        <p:spPr>
          <a:xfrm>
            <a:off x="-255234" y="113120"/>
            <a:ext cx="8327090" cy="1069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5054601" y="2232715"/>
            <a:ext cx="2413000" cy="74922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latin typeface="+mn-ea"/>
              </a:rPr>
              <a:t>補助対象経費</a:t>
            </a:r>
            <a:endParaRPr kumimoji="1" lang="en-US" altLang="ja-JP" sz="2400" b="1" dirty="0">
              <a:solidFill>
                <a:schemeClr val="tx1"/>
              </a:solidFill>
              <a:latin typeface="+mn-ea"/>
            </a:endParaRPr>
          </a:p>
          <a:p>
            <a:pPr algn="ctr"/>
            <a:r>
              <a:rPr lang="ja-JP" altLang="en-US" sz="2400" b="1" dirty="0">
                <a:solidFill>
                  <a:schemeClr val="tx1"/>
                </a:solidFill>
                <a:latin typeface="+mn-ea"/>
              </a:rPr>
              <a:t>の</a:t>
            </a:r>
            <a:r>
              <a:rPr lang="en-US" altLang="ja-JP" sz="2400" b="1" dirty="0">
                <a:solidFill>
                  <a:schemeClr val="tx1"/>
                </a:solidFill>
                <a:latin typeface="+mn-ea"/>
              </a:rPr>
              <a:t>10/10</a:t>
            </a:r>
            <a:endParaRPr kumimoji="1" lang="ja-JP" altLang="en-US" sz="2400" b="1" dirty="0">
              <a:solidFill>
                <a:schemeClr val="tx1"/>
              </a:solidFill>
              <a:latin typeface="+mn-ea"/>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2684" y="7793622"/>
            <a:ext cx="1544918" cy="1247606"/>
          </a:xfrm>
          <a:prstGeom prst="rect">
            <a:avLst/>
          </a:prstGeom>
          <a:solidFill>
            <a:schemeClr val="bg1"/>
          </a:solidFill>
          <a:ln>
            <a:noFill/>
          </a:ln>
        </p:spPr>
      </p:pic>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034" y="7774631"/>
            <a:ext cx="1680510" cy="1249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30470" y="7774631"/>
            <a:ext cx="1503161" cy="1249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正方形/長方形 2"/>
          <p:cNvSpPr/>
          <p:nvPr/>
        </p:nvSpPr>
        <p:spPr>
          <a:xfrm>
            <a:off x="114300" y="203201"/>
            <a:ext cx="7484041" cy="783300"/>
          </a:xfrm>
          <a:prstGeom prst="rect">
            <a:avLst/>
          </a:prstGeom>
          <a:solidFill>
            <a:srgbClr val="FCA30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t>【</a:t>
            </a:r>
            <a:r>
              <a:rPr kumimoji="1" lang="ja-JP" altLang="en-US" sz="2000" b="1" dirty="0"/>
              <a:t>新型コロナウイルス対策</a:t>
            </a:r>
            <a:r>
              <a:rPr kumimoji="1" lang="en-US" altLang="ja-JP" sz="2000" b="1" dirty="0"/>
              <a:t>】</a:t>
            </a:r>
            <a:r>
              <a:rPr kumimoji="1" lang="ja-JP" altLang="en-US" sz="2000" b="1" dirty="0"/>
              <a:t>令和２年度岩手県補正予算</a:t>
            </a:r>
            <a:endParaRPr kumimoji="1" lang="en-US" altLang="ja-JP" sz="2000" b="1" dirty="0"/>
          </a:p>
          <a:p>
            <a:pPr algn="ctr"/>
            <a:r>
              <a:rPr kumimoji="1" lang="ja-JP" altLang="en-US" sz="2000" b="1" dirty="0"/>
              <a:t>地域企業感染症対策</a:t>
            </a:r>
            <a:r>
              <a:rPr lang="ja-JP" altLang="en-US" sz="2000" b="1" dirty="0"/>
              <a:t>等</a:t>
            </a:r>
            <a:r>
              <a:rPr kumimoji="1" lang="ja-JP" altLang="en-US" sz="2000" b="1" dirty="0"/>
              <a:t>支援事業費補助金</a:t>
            </a:r>
          </a:p>
        </p:txBody>
      </p:sp>
      <p:sp>
        <p:nvSpPr>
          <p:cNvPr id="7" name="テキスト ボックス 6"/>
          <p:cNvSpPr txBox="1"/>
          <p:nvPr/>
        </p:nvSpPr>
        <p:spPr>
          <a:xfrm>
            <a:off x="241299" y="7374978"/>
            <a:ext cx="3041142" cy="400110"/>
          </a:xfrm>
          <a:prstGeom prst="rect">
            <a:avLst/>
          </a:prstGeom>
          <a:noFill/>
        </p:spPr>
        <p:txBody>
          <a:bodyPr wrap="square" rtlCol="0">
            <a:spAutoFit/>
          </a:bodyPr>
          <a:lstStyle/>
          <a:p>
            <a:r>
              <a:rPr kumimoji="1" lang="en-US" altLang="ja-JP" sz="2000" b="1" dirty="0">
                <a:latin typeface="HG丸ｺﾞｼｯｸM-PRO" panose="020F0600000000000000" pitchFamily="50" charset="-128"/>
                <a:ea typeface="HG丸ｺﾞｼｯｸM-PRO" panose="020F0600000000000000" pitchFamily="50" charset="-128"/>
              </a:rPr>
              <a:t>【</a:t>
            </a:r>
            <a:r>
              <a:rPr kumimoji="1" lang="ja-JP" altLang="en-US" sz="2000" b="1" dirty="0">
                <a:latin typeface="HG丸ｺﾞｼｯｸM-PRO" panose="020F0600000000000000" pitchFamily="50" charset="-128"/>
                <a:ea typeface="HG丸ｺﾞｼｯｸM-PRO" panose="020F0600000000000000" pitchFamily="50" charset="-128"/>
              </a:rPr>
              <a:t>対象となる対策事例</a:t>
            </a:r>
            <a:r>
              <a:rPr kumimoji="1" lang="en-US" altLang="ja-JP" sz="2000" b="1" dirty="0">
                <a:latin typeface="HG丸ｺﾞｼｯｸM-PRO" panose="020F0600000000000000" pitchFamily="50" charset="-128"/>
                <a:ea typeface="HG丸ｺﾞｼｯｸM-PRO" panose="020F0600000000000000" pitchFamily="50" charset="-128"/>
              </a:rPr>
              <a:t>】</a:t>
            </a:r>
            <a:endParaRPr kumimoji="1" lang="ja-JP" altLang="en-US" sz="2000" b="1" dirty="0">
              <a:latin typeface="HG丸ｺﾞｼｯｸM-PRO" panose="020F0600000000000000" pitchFamily="50" charset="-128"/>
              <a:ea typeface="HG丸ｺﾞｼｯｸM-PRO" panose="020F0600000000000000" pitchFamily="50" charset="-128"/>
            </a:endParaRPr>
          </a:p>
        </p:txBody>
      </p:sp>
      <p:sp>
        <p:nvSpPr>
          <p:cNvPr id="11" name="テキスト ボックス 10"/>
          <p:cNvSpPr txBox="1"/>
          <p:nvPr/>
        </p:nvSpPr>
        <p:spPr>
          <a:xfrm>
            <a:off x="544589" y="9041227"/>
            <a:ext cx="1549400" cy="369332"/>
          </a:xfrm>
          <a:prstGeom prst="rect">
            <a:avLst/>
          </a:prstGeom>
          <a:noFill/>
        </p:spPr>
        <p:txBody>
          <a:bodyPr wrap="square" rtlCol="0">
            <a:spAutoFit/>
          </a:bodyPr>
          <a:lstStyle/>
          <a:p>
            <a:pPr algn="ctr"/>
            <a:r>
              <a:rPr kumimoji="1" lang="ja-JP" altLang="en-US" b="1" dirty="0"/>
              <a:t>アクリル板</a:t>
            </a:r>
          </a:p>
        </p:txBody>
      </p:sp>
      <p:sp>
        <p:nvSpPr>
          <p:cNvPr id="49" name="テキスト ボックス 48"/>
          <p:cNvSpPr txBox="1"/>
          <p:nvPr/>
        </p:nvSpPr>
        <p:spPr>
          <a:xfrm>
            <a:off x="2159544" y="9024252"/>
            <a:ext cx="1845015" cy="646331"/>
          </a:xfrm>
          <a:prstGeom prst="rect">
            <a:avLst/>
          </a:prstGeom>
          <a:noFill/>
        </p:spPr>
        <p:txBody>
          <a:bodyPr wrap="square" rtlCol="0">
            <a:spAutoFit/>
          </a:bodyPr>
          <a:lstStyle/>
          <a:p>
            <a:pPr algn="ctr"/>
            <a:r>
              <a:rPr kumimoji="1" lang="ja-JP" altLang="en-US" b="1" dirty="0"/>
              <a:t>センサー式の</a:t>
            </a:r>
            <a:endParaRPr kumimoji="1" lang="en-US" altLang="ja-JP" b="1" dirty="0"/>
          </a:p>
          <a:p>
            <a:pPr algn="ctr"/>
            <a:r>
              <a:rPr kumimoji="1" lang="ja-JP" altLang="en-US" b="1" dirty="0"/>
              <a:t>水道蛇口</a:t>
            </a:r>
          </a:p>
        </p:txBody>
      </p:sp>
      <p:sp>
        <p:nvSpPr>
          <p:cNvPr id="50" name="テキスト ボックス 49"/>
          <p:cNvSpPr txBox="1"/>
          <p:nvPr/>
        </p:nvSpPr>
        <p:spPr>
          <a:xfrm>
            <a:off x="3956434" y="9003716"/>
            <a:ext cx="1845015" cy="646331"/>
          </a:xfrm>
          <a:prstGeom prst="rect">
            <a:avLst/>
          </a:prstGeom>
          <a:noFill/>
        </p:spPr>
        <p:txBody>
          <a:bodyPr wrap="square" rtlCol="0">
            <a:spAutoFit/>
          </a:bodyPr>
          <a:lstStyle/>
          <a:p>
            <a:pPr algn="ctr"/>
            <a:r>
              <a:rPr kumimoji="1" lang="ja-JP" altLang="en-US" b="1" dirty="0"/>
              <a:t>ビニール</a:t>
            </a:r>
            <a:endParaRPr kumimoji="1" lang="en-US" altLang="ja-JP" b="1" dirty="0"/>
          </a:p>
          <a:p>
            <a:pPr algn="ctr"/>
            <a:r>
              <a:rPr kumimoji="1" lang="ja-JP" altLang="en-US" b="1" dirty="0"/>
              <a:t>カーテン</a:t>
            </a:r>
          </a:p>
        </p:txBody>
      </p:sp>
      <p:sp>
        <p:nvSpPr>
          <p:cNvPr id="52" name="テキスト ボックス 51"/>
          <p:cNvSpPr txBox="1"/>
          <p:nvPr/>
        </p:nvSpPr>
        <p:spPr>
          <a:xfrm>
            <a:off x="5753326" y="8977510"/>
            <a:ext cx="1845015" cy="646331"/>
          </a:xfrm>
          <a:prstGeom prst="rect">
            <a:avLst/>
          </a:prstGeom>
          <a:noFill/>
        </p:spPr>
        <p:txBody>
          <a:bodyPr wrap="square" rtlCol="0">
            <a:spAutoFit/>
          </a:bodyPr>
          <a:lstStyle/>
          <a:p>
            <a:pPr algn="ctr"/>
            <a:r>
              <a:rPr lang="ja-JP" altLang="en-US" b="1" dirty="0"/>
              <a:t>テイクアウト</a:t>
            </a:r>
            <a:endParaRPr lang="en-US" altLang="ja-JP" b="1" dirty="0"/>
          </a:p>
          <a:p>
            <a:pPr algn="ctr"/>
            <a:r>
              <a:rPr kumimoji="1" lang="ja-JP" altLang="en-US" b="1" dirty="0"/>
              <a:t>メニュー表作成</a:t>
            </a:r>
          </a:p>
        </p:txBody>
      </p:sp>
      <p:sp>
        <p:nvSpPr>
          <p:cNvPr id="54" name="正方形/長方形 53"/>
          <p:cNvSpPr/>
          <p:nvPr/>
        </p:nvSpPr>
        <p:spPr>
          <a:xfrm>
            <a:off x="241299" y="9693355"/>
            <a:ext cx="7357042" cy="987345"/>
          </a:xfrm>
          <a:prstGeom prst="rect">
            <a:avLst/>
          </a:prstGeom>
          <a:solidFill>
            <a:srgbClr val="13BA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dirty="0"/>
              <a:t>【</a:t>
            </a:r>
            <a:r>
              <a:rPr kumimoji="1" lang="ja-JP" altLang="en-US" sz="2400" dirty="0"/>
              <a:t>お申込み・お問合せ先</a:t>
            </a:r>
            <a:r>
              <a:rPr kumimoji="1" lang="en-US" altLang="ja-JP" sz="2400" dirty="0"/>
              <a:t>】 </a:t>
            </a:r>
            <a:r>
              <a:rPr kumimoji="1" lang="ja-JP" altLang="en-US" sz="1400" u="sng" dirty="0"/>
              <a:t>準備が整い次第、順次受付を開始します。</a:t>
            </a:r>
            <a:endParaRPr kumimoji="1" lang="en-US" altLang="ja-JP" sz="1400" u="sng" dirty="0"/>
          </a:p>
          <a:p>
            <a:pPr algn="ctr"/>
            <a:r>
              <a:rPr kumimoji="1" lang="ja-JP" altLang="en-US" sz="2400" dirty="0"/>
              <a:t>店舗・事業所が所在する商工団体（雫石商工会）</a:t>
            </a:r>
          </a:p>
        </p:txBody>
      </p:sp>
      <p:sp>
        <p:nvSpPr>
          <p:cNvPr id="55" name="正方形/長方形 54"/>
          <p:cNvSpPr/>
          <p:nvPr/>
        </p:nvSpPr>
        <p:spPr>
          <a:xfrm>
            <a:off x="3725329" y="4197679"/>
            <a:ext cx="3742272" cy="3243823"/>
          </a:xfrm>
          <a:prstGeom prst="rect">
            <a:avLst/>
          </a:prstGeom>
          <a:solidFill>
            <a:schemeClr val="accent4">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3674" tIns="36000" rIns="103674" bIns="51837" numCol="1" spcCol="0" rtlCol="0" fromWordArt="0" anchor="t" anchorCtr="0" forceAA="0" compatLnSpc="1">
            <a:prstTxWarp prst="textNoShape">
              <a:avLst/>
            </a:prstTxWarp>
            <a:noAutofit/>
          </a:bodyPr>
          <a:lstStyle/>
          <a:p>
            <a:r>
              <a:rPr lang="en-US" altLang="ja-JP" sz="1500" b="1" dirty="0">
                <a:solidFill>
                  <a:srgbClr val="FF0000"/>
                </a:solidFill>
                <a:ea typeface="ＭＳ ゴシック" panose="020B0609070205080204" pitchFamily="49" charset="-128"/>
              </a:rPr>
              <a:t>【</a:t>
            </a:r>
            <a:r>
              <a:rPr lang="ja-JP" altLang="en-US" sz="1500" b="1" dirty="0">
                <a:solidFill>
                  <a:srgbClr val="FF0000"/>
                </a:solidFill>
                <a:ea typeface="ＭＳ ゴシック" panose="020B0609070205080204" pitchFamily="49" charset="-128"/>
              </a:rPr>
              <a:t>対象者</a:t>
            </a:r>
            <a:r>
              <a:rPr lang="en-US" altLang="ja-JP" sz="1500" b="1" dirty="0">
                <a:solidFill>
                  <a:srgbClr val="FF0000"/>
                </a:solidFill>
                <a:ea typeface="ＭＳ ゴシック" panose="020B0609070205080204" pitchFamily="49" charset="-128"/>
              </a:rPr>
              <a:t>】</a:t>
            </a:r>
          </a:p>
          <a:p>
            <a:r>
              <a:rPr lang="ja-JP" altLang="en-US" sz="1500" b="1" dirty="0">
                <a:solidFill>
                  <a:schemeClr val="tx1"/>
                </a:solidFill>
                <a:ea typeface="ＭＳ ゴシック" panose="020B0609070205080204" pitchFamily="49" charset="-128"/>
              </a:rPr>
              <a:t>① 中小企業者又は個人事業主で、</a:t>
            </a:r>
            <a:endParaRPr lang="en-US" altLang="ja-JP" sz="1500" b="1" dirty="0">
              <a:solidFill>
                <a:schemeClr val="tx1"/>
              </a:solidFill>
              <a:ea typeface="ＭＳ ゴシック" panose="020B0609070205080204" pitchFamily="49" charset="-128"/>
            </a:endParaRPr>
          </a:p>
          <a:p>
            <a:r>
              <a:rPr lang="ja-JP" altLang="en-US" sz="1500" b="1" dirty="0">
                <a:solidFill>
                  <a:schemeClr val="tx1"/>
                </a:solidFill>
                <a:ea typeface="ＭＳ ゴシック" panose="020B0609070205080204" pitchFamily="49" charset="-128"/>
              </a:rPr>
              <a:t>② 来店型の店舗を県内に有する事業者</a:t>
            </a:r>
            <a:endParaRPr lang="en-US" altLang="ja-JP" sz="1500" b="1" dirty="0">
              <a:solidFill>
                <a:schemeClr val="tx1"/>
              </a:solidFill>
              <a:ea typeface="ＭＳ ゴシック" panose="020B0609070205080204" pitchFamily="49" charset="-128"/>
            </a:endParaRPr>
          </a:p>
          <a:p>
            <a:r>
              <a:rPr lang="ja-JP" altLang="en-US" sz="1500" b="1" dirty="0">
                <a:solidFill>
                  <a:schemeClr val="tx1"/>
                </a:solidFill>
                <a:ea typeface="ＭＳ ゴシック" panose="020B0609070205080204" pitchFamily="49" charset="-128"/>
              </a:rPr>
              <a:t>　・飲食業　・小売業　・サービス業</a:t>
            </a:r>
            <a:endParaRPr lang="en-US" altLang="ja-JP" sz="1500" b="1" dirty="0">
              <a:solidFill>
                <a:schemeClr val="tx1"/>
              </a:solidFill>
              <a:ea typeface="ＭＳ ゴシック" panose="020B0609070205080204" pitchFamily="49" charset="-128"/>
            </a:endParaRPr>
          </a:p>
          <a:p>
            <a:r>
              <a:rPr lang="en-US" altLang="ja-JP" sz="1500" b="1" dirty="0">
                <a:solidFill>
                  <a:schemeClr val="tx1"/>
                </a:solidFill>
                <a:ea typeface="ＭＳ ゴシック" panose="020B0609070205080204" pitchFamily="49" charset="-128"/>
              </a:rPr>
              <a:t>※</a:t>
            </a:r>
            <a:r>
              <a:rPr lang="ja-JP" altLang="en-US" sz="1500" b="1" dirty="0">
                <a:solidFill>
                  <a:schemeClr val="tx1"/>
                </a:solidFill>
                <a:ea typeface="ＭＳ ゴシック" panose="020B0609070205080204" pitchFamily="49" charset="-128"/>
              </a:rPr>
              <a:t>中小企業者を構成員とする団体も可</a:t>
            </a:r>
            <a:endParaRPr lang="en-US" altLang="ja-JP" sz="1500" b="1" dirty="0">
              <a:solidFill>
                <a:schemeClr val="tx1"/>
              </a:solidFill>
              <a:ea typeface="ＭＳ ゴシック" panose="020B0609070205080204" pitchFamily="49" charset="-128"/>
            </a:endParaRPr>
          </a:p>
          <a:p>
            <a:r>
              <a:rPr lang="en-US" altLang="ja-JP" sz="1500" b="1" dirty="0">
                <a:solidFill>
                  <a:srgbClr val="FF0000"/>
                </a:solidFill>
                <a:ea typeface="ＭＳ ゴシック" panose="020B0609070205080204" pitchFamily="49" charset="-128"/>
              </a:rPr>
              <a:t>【</a:t>
            </a:r>
            <a:r>
              <a:rPr lang="ja-JP" altLang="en-US" sz="1500" b="1" dirty="0">
                <a:solidFill>
                  <a:srgbClr val="FF0000"/>
                </a:solidFill>
                <a:ea typeface="ＭＳ ゴシック" panose="020B0609070205080204" pitchFamily="49" charset="-128"/>
              </a:rPr>
              <a:t>補助額</a:t>
            </a:r>
            <a:r>
              <a:rPr lang="en-US" altLang="ja-JP" sz="1500" b="1" dirty="0">
                <a:solidFill>
                  <a:srgbClr val="FF0000"/>
                </a:solidFill>
                <a:ea typeface="ＭＳ ゴシック" panose="020B0609070205080204" pitchFamily="49" charset="-128"/>
              </a:rPr>
              <a:t>】</a:t>
            </a:r>
          </a:p>
          <a:p>
            <a:r>
              <a:rPr lang="ja-JP" altLang="en-US" sz="1500" b="1" dirty="0">
                <a:solidFill>
                  <a:schemeClr val="tx1"/>
                </a:solidFill>
                <a:ea typeface="ＭＳ ゴシック" panose="020B0609070205080204" pitchFamily="49" charset="-128"/>
              </a:rPr>
              <a:t>　補助対象経費について、１０万円を上限に実費（実際に支払った金額）を補助します。</a:t>
            </a:r>
            <a:endParaRPr lang="en-US" altLang="ja-JP" sz="1500" b="1" dirty="0">
              <a:solidFill>
                <a:schemeClr val="tx1"/>
              </a:solidFill>
              <a:ea typeface="ＭＳ ゴシック" panose="020B0609070205080204" pitchFamily="49" charset="-128"/>
            </a:endParaRPr>
          </a:p>
          <a:p>
            <a:r>
              <a:rPr lang="en-US" altLang="ja-JP" sz="1500" b="1" dirty="0">
                <a:solidFill>
                  <a:srgbClr val="FF0000"/>
                </a:solidFill>
                <a:ea typeface="ＭＳ ゴシック" panose="020B0609070205080204" pitchFamily="49" charset="-128"/>
              </a:rPr>
              <a:t>【</a:t>
            </a:r>
            <a:r>
              <a:rPr lang="ja-JP" altLang="en-US" sz="1500" b="1" dirty="0">
                <a:solidFill>
                  <a:srgbClr val="FF0000"/>
                </a:solidFill>
                <a:ea typeface="ＭＳ ゴシック" panose="020B0609070205080204" pitchFamily="49" charset="-128"/>
              </a:rPr>
              <a:t>補助対象期間</a:t>
            </a:r>
            <a:r>
              <a:rPr lang="en-US" altLang="ja-JP" sz="1500" b="1" dirty="0">
                <a:solidFill>
                  <a:srgbClr val="FF0000"/>
                </a:solidFill>
                <a:ea typeface="ＭＳ ゴシック" panose="020B0609070205080204" pitchFamily="49" charset="-128"/>
              </a:rPr>
              <a:t>】</a:t>
            </a:r>
          </a:p>
          <a:p>
            <a:r>
              <a:rPr lang="ja-JP" altLang="en-US" sz="1500" b="1" dirty="0">
                <a:solidFill>
                  <a:schemeClr val="tx1"/>
                </a:solidFill>
                <a:ea typeface="ＭＳ ゴシック" panose="020B0609070205080204" pitchFamily="49" charset="-128"/>
              </a:rPr>
              <a:t>　令和２年４月１日～</a:t>
            </a:r>
            <a:r>
              <a:rPr lang="en-US" altLang="ja-JP" sz="1500" b="1" dirty="0">
                <a:solidFill>
                  <a:schemeClr val="tx1"/>
                </a:solidFill>
                <a:ea typeface="ＭＳ ゴシック" panose="020B0609070205080204" pitchFamily="49" charset="-128"/>
              </a:rPr>
              <a:t>12</a:t>
            </a:r>
            <a:r>
              <a:rPr lang="ja-JP" altLang="en-US" sz="1500" b="1" dirty="0">
                <a:solidFill>
                  <a:schemeClr val="tx1"/>
                </a:solidFill>
                <a:ea typeface="ＭＳ ゴシック" panose="020B0609070205080204" pitchFamily="49" charset="-128"/>
              </a:rPr>
              <a:t>月</a:t>
            </a:r>
            <a:r>
              <a:rPr lang="en-US" altLang="ja-JP" sz="1500" b="1" dirty="0">
                <a:solidFill>
                  <a:schemeClr val="tx1"/>
                </a:solidFill>
                <a:ea typeface="ＭＳ ゴシック" panose="020B0609070205080204" pitchFamily="49" charset="-128"/>
              </a:rPr>
              <a:t>31</a:t>
            </a:r>
            <a:r>
              <a:rPr lang="ja-JP" altLang="en-US" sz="1500" b="1" dirty="0">
                <a:solidFill>
                  <a:schemeClr val="tx1"/>
                </a:solidFill>
                <a:ea typeface="ＭＳ ゴシック" panose="020B0609070205080204" pitchFamily="49" charset="-128"/>
              </a:rPr>
              <a:t>日まで</a:t>
            </a:r>
            <a:endParaRPr lang="en-US" altLang="ja-JP" sz="1500" b="1" dirty="0">
              <a:solidFill>
                <a:schemeClr val="tx1"/>
              </a:solidFill>
              <a:ea typeface="ＭＳ ゴシック" panose="020B0609070205080204" pitchFamily="49" charset="-128"/>
            </a:endParaRPr>
          </a:p>
          <a:p>
            <a:r>
              <a:rPr lang="en-US" altLang="ja-JP" sz="1500" b="1" dirty="0">
                <a:solidFill>
                  <a:schemeClr val="tx1"/>
                </a:solidFill>
                <a:ea typeface="ＭＳ ゴシック" panose="020B0609070205080204" pitchFamily="49" charset="-128"/>
              </a:rPr>
              <a:t>※</a:t>
            </a:r>
            <a:r>
              <a:rPr lang="ja-JP" altLang="en-US" sz="1500" b="1" dirty="0">
                <a:solidFill>
                  <a:schemeClr val="tx1"/>
                </a:solidFill>
                <a:ea typeface="ＭＳ ゴシック" panose="020B0609070205080204" pitchFamily="49" charset="-128"/>
              </a:rPr>
              <a:t>令和</a:t>
            </a:r>
            <a:r>
              <a:rPr lang="en-US" altLang="ja-JP" sz="1500" b="1" dirty="0">
                <a:solidFill>
                  <a:schemeClr val="tx1"/>
                </a:solidFill>
                <a:ea typeface="ＭＳ ゴシック" panose="020B0609070205080204" pitchFamily="49" charset="-128"/>
              </a:rPr>
              <a:t>2</a:t>
            </a:r>
            <a:r>
              <a:rPr lang="ja-JP" altLang="en-US" sz="1500" b="1" dirty="0">
                <a:solidFill>
                  <a:schemeClr val="tx1"/>
                </a:solidFill>
                <a:ea typeface="ＭＳ ゴシック" panose="020B0609070205080204" pitchFamily="49" charset="-128"/>
              </a:rPr>
              <a:t>年</a:t>
            </a:r>
            <a:r>
              <a:rPr lang="en-US" altLang="ja-JP" sz="1500" b="1" dirty="0">
                <a:solidFill>
                  <a:schemeClr val="tx1"/>
                </a:solidFill>
                <a:ea typeface="ＭＳ ゴシック" panose="020B0609070205080204" pitchFamily="49" charset="-128"/>
              </a:rPr>
              <a:t>4</a:t>
            </a:r>
            <a:r>
              <a:rPr lang="ja-JP" altLang="en-US" sz="1500" b="1" dirty="0">
                <a:solidFill>
                  <a:schemeClr val="tx1"/>
                </a:solidFill>
                <a:ea typeface="ＭＳ ゴシック" panose="020B0609070205080204" pitchFamily="49" charset="-128"/>
              </a:rPr>
              <a:t>月</a:t>
            </a:r>
            <a:r>
              <a:rPr lang="en-US" altLang="ja-JP" sz="1500" b="1" dirty="0">
                <a:solidFill>
                  <a:schemeClr val="tx1"/>
                </a:solidFill>
                <a:ea typeface="ＭＳ ゴシック" panose="020B0609070205080204" pitchFamily="49" charset="-128"/>
              </a:rPr>
              <a:t>1</a:t>
            </a:r>
            <a:r>
              <a:rPr lang="ja-JP" altLang="en-US" sz="1500" b="1" dirty="0">
                <a:solidFill>
                  <a:schemeClr val="tx1"/>
                </a:solidFill>
                <a:ea typeface="ＭＳ ゴシック" panose="020B0609070205080204" pitchFamily="49" charset="-128"/>
              </a:rPr>
              <a:t>日以降で交付決定前に</a:t>
            </a:r>
            <a:endParaRPr lang="en-US" altLang="ja-JP" sz="1500" b="1" dirty="0">
              <a:solidFill>
                <a:schemeClr val="tx1"/>
              </a:solidFill>
              <a:ea typeface="ＭＳ ゴシック" panose="020B0609070205080204" pitchFamily="49" charset="-128"/>
            </a:endParaRPr>
          </a:p>
          <a:p>
            <a:r>
              <a:rPr lang="ja-JP" altLang="en-US" sz="1500" b="1" dirty="0">
                <a:solidFill>
                  <a:schemeClr val="tx1"/>
                </a:solidFill>
                <a:ea typeface="ＭＳ ゴシック" panose="020B0609070205080204" pitchFamily="49" charset="-128"/>
              </a:rPr>
              <a:t>着手した経費も支払いの確認ができれば</a:t>
            </a:r>
            <a:endParaRPr lang="en-US" altLang="ja-JP" sz="1500" b="1" dirty="0">
              <a:solidFill>
                <a:schemeClr val="tx1"/>
              </a:solidFill>
              <a:ea typeface="ＭＳ ゴシック" panose="020B0609070205080204" pitchFamily="49" charset="-128"/>
            </a:endParaRPr>
          </a:p>
          <a:p>
            <a:r>
              <a:rPr lang="ja-JP" altLang="en-US" sz="1500" b="1" dirty="0">
                <a:solidFill>
                  <a:schemeClr val="tx1"/>
                </a:solidFill>
                <a:ea typeface="ＭＳ ゴシック" panose="020B0609070205080204" pitchFamily="49" charset="-128"/>
              </a:rPr>
              <a:t>対象とします。</a:t>
            </a:r>
            <a:endParaRPr lang="en-US" altLang="ja-JP" sz="1500" b="1" dirty="0">
              <a:solidFill>
                <a:schemeClr val="tx1"/>
              </a:solidFill>
              <a:ea typeface="ＭＳ ゴシック" panose="020B0609070205080204" pitchFamily="49" charset="-128"/>
            </a:endParaRPr>
          </a:p>
          <a:p>
            <a:endParaRPr lang="en-US" altLang="ja-JP" sz="1600" b="1" dirty="0">
              <a:solidFill>
                <a:schemeClr val="tx1"/>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134" dirty="0">
              <a:solidFill>
                <a:prstClr val="black"/>
              </a:solidFill>
              <a:ea typeface="HG丸ｺﾞｼｯｸM-PRO" panose="020F0600000000000000" pitchFamily="50" charset="-128"/>
            </a:endParaRPr>
          </a:p>
          <a:p>
            <a:pPr algn="ctr"/>
            <a:endParaRPr lang="en-US" altLang="ja-JP" sz="1474" b="1" dirty="0">
              <a:solidFill>
                <a:srgbClr val="FF0000"/>
              </a:solidFill>
              <a:ea typeface="HG丸ｺﾞｼｯｸM-PRO" panose="020F0600000000000000" pitchFamily="50" charset="-128"/>
            </a:endParaRPr>
          </a:p>
          <a:p>
            <a:pPr algn="ctr"/>
            <a:endParaRPr lang="en-US" altLang="ja-JP" sz="1474" b="1" dirty="0">
              <a:solidFill>
                <a:srgbClr val="FF0000"/>
              </a:solidFill>
              <a:ea typeface="HG丸ｺﾞｼｯｸM-PRO" panose="020F0600000000000000" pitchFamily="50" charset="-128"/>
            </a:endParaRPr>
          </a:p>
          <a:p>
            <a:pPr algn="ctr"/>
            <a:endParaRPr lang="ja-JP" altLang="en-US" sz="1474" b="1" dirty="0">
              <a:solidFill>
                <a:srgbClr val="FF0000"/>
              </a:solidFill>
              <a:ea typeface="HG丸ｺﾞｼｯｸM-PRO" panose="020F0600000000000000" pitchFamily="50" charset="-128"/>
            </a:endParaRPr>
          </a:p>
          <a:p>
            <a:pPr algn="ctr"/>
            <a:endParaRPr lang="en-US" altLang="ja-JP" sz="1474" dirty="0">
              <a:solidFill>
                <a:prstClr val="black"/>
              </a:solidFill>
              <a:ea typeface="HG丸ｺﾞｼｯｸM-PRO" panose="020F0600000000000000" pitchFamily="50" charset="-128"/>
            </a:endParaRPr>
          </a:p>
        </p:txBody>
      </p:sp>
      <p:pic>
        <p:nvPicPr>
          <p:cNvPr id="1041"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04559" y="7774631"/>
            <a:ext cx="1748767" cy="1266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角丸四角形 23"/>
          <p:cNvSpPr/>
          <p:nvPr/>
        </p:nvSpPr>
        <p:spPr>
          <a:xfrm>
            <a:off x="368300" y="1071688"/>
            <a:ext cx="4510642" cy="1910252"/>
          </a:xfrm>
          <a:prstGeom prst="roundRect">
            <a:avLst/>
          </a:prstGeom>
          <a:solidFill>
            <a:srgbClr val="FFFFCC"/>
          </a:solidFill>
          <a:ln w="285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u="sng" dirty="0">
                <a:solidFill>
                  <a:srgbClr val="FF0000"/>
                </a:solidFill>
                <a:latin typeface="BIZ UDゴシック" panose="020B0400000000000000" pitchFamily="49" charset="-128"/>
                <a:ea typeface="BIZ UDゴシック" panose="020B0400000000000000" pitchFamily="49" charset="-128"/>
              </a:rPr>
              <a:t>申請は</a:t>
            </a:r>
            <a:r>
              <a:rPr lang="ja-JP" altLang="en-US" sz="2400" b="1" u="sng" dirty="0">
                <a:solidFill>
                  <a:srgbClr val="FF0000"/>
                </a:solidFill>
                <a:latin typeface="BIZ UDゴシック" panose="020B0400000000000000" pitchFamily="49" charset="-128"/>
                <a:ea typeface="BIZ UDゴシック" panose="020B0400000000000000" pitchFamily="49" charset="-128"/>
              </a:rPr>
              <a:t>１事業者１回限り</a:t>
            </a:r>
            <a:r>
              <a:rPr lang="ja-JP" altLang="en-US" sz="2000" b="1" u="sng" dirty="0">
                <a:solidFill>
                  <a:srgbClr val="FF0000"/>
                </a:solidFill>
                <a:latin typeface="BIZ UDゴシック" panose="020B0400000000000000" pitchFamily="49" charset="-128"/>
                <a:ea typeface="BIZ UDゴシック" panose="020B0400000000000000" pitchFamily="49" charset="-128"/>
              </a:rPr>
              <a:t>です。</a:t>
            </a:r>
            <a:endParaRPr lang="en-US" altLang="ja-JP" sz="2000" b="1" u="sng" dirty="0">
              <a:solidFill>
                <a:srgbClr val="FF0000"/>
              </a:solidFill>
              <a:latin typeface="BIZ UDゴシック" panose="020B0400000000000000" pitchFamily="49" charset="-128"/>
              <a:ea typeface="BIZ UDゴシック" panose="020B0400000000000000" pitchFamily="49" charset="-128"/>
            </a:endParaRPr>
          </a:p>
          <a:p>
            <a:endParaRPr lang="en-US" altLang="ja-JP" sz="1050" dirty="0">
              <a:solidFill>
                <a:schemeClr val="tx1"/>
              </a:solidFill>
              <a:latin typeface="BIZ UDゴシック" panose="020B0400000000000000" pitchFamily="49" charset="-128"/>
              <a:ea typeface="BIZ UDゴシック" panose="020B0400000000000000" pitchFamily="49" charset="-128"/>
            </a:endParaRPr>
          </a:p>
          <a:p>
            <a:r>
              <a:rPr lang="ja-JP" altLang="en-US" sz="3200" b="1" dirty="0">
                <a:solidFill>
                  <a:schemeClr val="tx1"/>
                </a:solidFill>
                <a:latin typeface="BIZ UDゴシック" panose="020B0400000000000000" pitchFamily="49" charset="-128"/>
                <a:ea typeface="BIZ UDゴシック" panose="020B0400000000000000" pitchFamily="49" charset="-128"/>
              </a:rPr>
              <a:t>「新しい生活様式」</a:t>
            </a:r>
            <a:endParaRPr lang="en-US" altLang="ja-JP" sz="3200" b="1" dirty="0">
              <a:solidFill>
                <a:schemeClr val="tx1"/>
              </a:solidFill>
              <a:latin typeface="BIZ UDゴシック" panose="020B0400000000000000" pitchFamily="49" charset="-128"/>
              <a:ea typeface="BIZ UDゴシック" panose="020B0400000000000000" pitchFamily="49" charset="-128"/>
            </a:endParaRPr>
          </a:p>
          <a:p>
            <a:r>
              <a:rPr lang="ja-JP" altLang="en-US" sz="3200" b="1" dirty="0">
                <a:solidFill>
                  <a:schemeClr val="tx1"/>
                </a:solidFill>
                <a:latin typeface="BIZ UDゴシック" panose="020B0400000000000000" pitchFamily="49" charset="-128"/>
                <a:ea typeface="BIZ UDゴシック" panose="020B0400000000000000" pitchFamily="49" charset="-128"/>
              </a:rPr>
              <a:t>　</a:t>
            </a:r>
            <a:r>
              <a:rPr lang="ja-JP" altLang="en-US" sz="2800" b="1" dirty="0">
                <a:solidFill>
                  <a:schemeClr val="tx1"/>
                </a:solidFill>
                <a:latin typeface="BIZ UDゴシック" panose="020B0400000000000000" pitchFamily="49" charset="-128"/>
                <a:ea typeface="BIZ UDゴシック" panose="020B0400000000000000" pitchFamily="49" charset="-128"/>
              </a:rPr>
              <a:t> を応援します！</a:t>
            </a:r>
            <a:endParaRPr lang="en-US" altLang="ja-JP" sz="2800" b="1" dirty="0">
              <a:solidFill>
                <a:schemeClr val="tx1"/>
              </a:solidFill>
              <a:latin typeface="BIZ UDゴシック" panose="020B0400000000000000" pitchFamily="49" charset="-128"/>
              <a:ea typeface="BIZ UDゴシック" panose="020B0400000000000000" pitchFamily="49" charset="-128"/>
            </a:endParaRPr>
          </a:p>
        </p:txBody>
      </p:sp>
      <p:pic>
        <p:nvPicPr>
          <p:cNvPr id="1026" name="Picture 2" descr="C:\Users\SS17080321\Desktop\eieiou_ma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33631" y="2141642"/>
            <a:ext cx="1009508" cy="806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121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108000" y="108000"/>
            <a:ext cx="7560000" cy="1069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279400" y="266700"/>
            <a:ext cx="7251700" cy="10363200"/>
          </a:xfrm>
          <a:prstGeom prst="rect">
            <a:avLst/>
          </a:prstGeom>
          <a:noFill/>
          <a:ln w="101600">
            <a:solidFill>
              <a:srgbClr val="FCA30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3674" tIns="36000" rIns="103674" bIns="51837" numCol="1" spcCol="0" rtlCol="0" fromWordArt="0" anchor="t" anchorCtr="0" forceAA="0" compatLnSpc="1">
            <a:prstTxWarp prst="textNoShape">
              <a:avLst/>
            </a:prstTxWarp>
            <a:noAutofit/>
          </a:bodyPr>
          <a:lstStyle/>
          <a:p>
            <a:pPr algn="ctr"/>
            <a:r>
              <a:rPr lang="ja-JP" altLang="en-US" sz="2000" b="1" u="sng" dirty="0">
                <a:solidFill>
                  <a:srgbClr val="FF0000"/>
                </a:solidFill>
                <a:latin typeface="HG丸ｺﾞｼｯｸM-PRO" panose="020F0600000000000000" pitchFamily="50" charset="-128"/>
                <a:ea typeface="HG丸ｺﾞｼｯｸM-PRO" panose="020F0600000000000000" pitchFamily="50" charset="-128"/>
              </a:rPr>
              <a:t>詳しい募集要項を岩手県のホームページに掲載しています。</a:t>
            </a:r>
            <a:endParaRPr lang="en-US" altLang="ja-JP" sz="2000" b="1" u="sng" dirty="0">
              <a:solidFill>
                <a:srgbClr val="FF0000"/>
              </a:solidFill>
              <a:latin typeface="HG丸ｺﾞｼｯｸM-PRO" panose="020F0600000000000000" pitchFamily="50" charset="-128"/>
              <a:ea typeface="HG丸ｺﾞｼｯｸM-PRO" panose="020F0600000000000000" pitchFamily="50" charset="-128"/>
            </a:endParaRPr>
          </a:p>
          <a:p>
            <a:pPr algn="ctr"/>
            <a:r>
              <a:rPr lang="ja-JP" altLang="en-US" sz="2000" b="1" u="sng" dirty="0">
                <a:solidFill>
                  <a:srgbClr val="FF0000"/>
                </a:solidFill>
                <a:latin typeface="HG丸ｺﾞｼｯｸM-PRO" panose="020F0600000000000000" pitchFamily="50" charset="-128"/>
                <a:ea typeface="HG丸ｺﾞｼｯｸM-PRO" panose="020F0600000000000000" pitchFamily="50" charset="-128"/>
              </a:rPr>
              <a:t>必ず申請前にご確認ください。</a:t>
            </a:r>
            <a:endParaRPr lang="en-US" altLang="ja-JP" sz="2000" b="1" u="sng"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chemeClr val="tx1"/>
              </a:solidFill>
              <a:latin typeface="HG丸ｺﾞｼｯｸM-PRO" panose="020F0600000000000000" pitchFamily="50" charset="-128"/>
              <a:ea typeface="HG丸ｺﾞｼｯｸM-PRO" panose="020F0600000000000000" pitchFamily="50" charset="-128"/>
            </a:endParaRPr>
          </a:p>
          <a:p>
            <a:r>
              <a:rPr lang="ja-JP" altLang="en-US" sz="2000" b="1" dirty="0">
                <a:solidFill>
                  <a:srgbClr val="FF0000"/>
                </a:solidFill>
                <a:latin typeface="HG丸ｺﾞｼｯｸM-PRO" panose="020F0600000000000000" pitchFamily="50" charset="-128"/>
                <a:ea typeface="HG丸ｺﾞｼｯｸM-PRO" panose="020F0600000000000000" pitchFamily="50" charset="-128"/>
              </a:rPr>
              <a:t>☆申請書類・添付資料</a:t>
            </a:r>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r>
              <a:rPr lang="ja-JP" altLang="en-US" sz="2000" b="1" dirty="0">
                <a:solidFill>
                  <a:srgbClr val="FF0000"/>
                </a:solidFill>
                <a:latin typeface="HG丸ｺﾞｼｯｸM-PRO" panose="020F0600000000000000" pitchFamily="50" charset="-128"/>
                <a:ea typeface="HG丸ｺﾞｼｯｸM-PRO" panose="020F0600000000000000" pitchFamily="50" charset="-128"/>
              </a:rPr>
              <a:t>☆主な対象経費　</a:t>
            </a:r>
            <a:r>
              <a:rPr lang="en-US" altLang="ja-JP" sz="1600" b="1" u="sng" dirty="0">
                <a:solidFill>
                  <a:srgbClr val="FF0000"/>
                </a:solidFill>
                <a:latin typeface="HG丸ｺﾞｼｯｸM-PRO" panose="020F0600000000000000" pitchFamily="50" charset="-128"/>
                <a:ea typeface="HG丸ｺﾞｼｯｸM-PRO" panose="020F0600000000000000" pitchFamily="50" charset="-128"/>
              </a:rPr>
              <a:t>※</a:t>
            </a:r>
            <a:r>
              <a:rPr lang="ja-JP" altLang="en-US" sz="1600" b="1" u="sng" dirty="0">
                <a:solidFill>
                  <a:srgbClr val="FF0000"/>
                </a:solidFill>
                <a:latin typeface="HG丸ｺﾞｼｯｸM-PRO" panose="020F0600000000000000" pitchFamily="50" charset="-128"/>
                <a:ea typeface="HG丸ｺﾞｼｯｸM-PRO" panose="020F0600000000000000" pitchFamily="50" charset="-128"/>
              </a:rPr>
              <a:t>消耗品費の申請上限は</a:t>
            </a:r>
            <a:r>
              <a:rPr lang="en-US" altLang="ja-JP" sz="1600" b="1" u="sng" dirty="0">
                <a:solidFill>
                  <a:srgbClr val="FF0000"/>
                </a:solidFill>
                <a:latin typeface="HG丸ｺﾞｼｯｸM-PRO" panose="020F0600000000000000" pitchFamily="50" charset="-128"/>
                <a:ea typeface="HG丸ｺﾞｼｯｸM-PRO" panose="020F0600000000000000" pitchFamily="50" charset="-128"/>
              </a:rPr>
              <a:t>3</a:t>
            </a:r>
            <a:r>
              <a:rPr lang="ja-JP" altLang="en-US" sz="1600" b="1" u="sng" dirty="0">
                <a:solidFill>
                  <a:srgbClr val="FF0000"/>
                </a:solidFill>
                <a:latin typeface="HG丸ｺﾞｼｯｸM-PRO" panose="020F0600000000000000" pitchFamily="50" charset="-128"/>
                <a:ea typeface="HG丸ｺﾞｼｯｸM-PRO" panose="020F0600000000000000" pitchFamily="50" charset="-128"/>
              </a:rPr>
              <a:t>万円です。</a:t>
            </a:r>
            <a:endParaRPr lang="en-US" altLang="ja-JP" sz="1600" b="1" u="sng" dirty="0">
              <a:solidFill>
                <a:srgbClr val="FF0000"/>
              </a:solidFill>
              <a:latin typeface="HG丸ｺﾞｼｯｸM-PRO" panose="020F0600000000000000" pitchFamily="50" charset="-128"/>
              <a:ea typeface="HG丸ｺﾞｼｯｸM-PRO" panose="020F0600000000000000" pitchFamily="50" charset="-128"/>
            </a:endParaRPr>
          </a:p>
          <a:p>
            <a:r>
              <a:rPr lang="ja-JP" altLang="en-US" sz="2000" b="1" dirty="0">
                <a:solidFill>
                  <a:srgbClr val="FF0000"/>
                </a:solidFill>
                <a:latin typeface="HG丸ｺﾞｼｯｸM-PRO" panose="020F0600000000000000" pitchFamily="50" charset="-128"/>
                <a:ea typeface="HG丸ｺﾞｼｯｸM-PRO" panose="020F0600000000000000" pitchFamily="50" charset="-128"/>
              </a:rPr>
              <a:t>　　　　 </a:t>
            </a:r>
            <a:r>
              <a:rPr lang="en-US" altLang="ja-JP" b="1" dirty="0">
                <a:solidFill>
                  <a:schemeClr val="tx1"/>
                </a:solidFill>
                <a:latin typeface="HG丸ｺﾞｼｯｸM-PRO" panose="020F0600000000000000" pitchFamily="50" charset="-128"/>
                <a:ea typeface="HG丸ｺﾞｼｯｸM-PRO" panose="020F0600000000000000" pitchFamily="50" charset="-128"/>
              </a:rPr>
              <a:t>【</a:t>
            </a:r>
            <a:r>
              <a:rPr lang="ja-JP" altLang="en-US" b="1" dirty="0">
                <a:solidFill>
                  <a:schemeClr val="tx1"/>
                </a:solidFill>
                <a:latin typeface="HG丸ｺﾞｼｯｸM-PRO" panose="020F0600000000000000" pitchFamily="50" charset="-128"/>
                <a:ea typeface="HG丸ｺﾞｼｯｸM-PRO" panose="020F0600000000000000" pitchFamily="50" charset="-128"/>
              </a:rPr>
              <a:t>感染症対策</a:t>
            </a:r>
            <a:r>
              <a:rPr lang="en-US" altLang="ja-JP" b="1" dirty="0">
                <a:solidFill>
                  <a:schemeClr val="tx1"/>
                </a:solidFill>
                <a:latin typeface="HG丸ｺﾞｼｯｸM-PRO" panose="020F0600000000000000" pitchFamily="50" charset="-128"/>
                <a:ea typeface="HG丸ｺﾞｼｯｸM-PRO" panose="020F0600000000000000" pitchFamily="50" charset="-128"/>
              </a:rPr>
              <a:t>】</a:t>
            </a:r>
            <a:r>
              <a:rPr lang="ja-JP" altLang="en-US" b="1" dirty="0">
                <a:solidFill>
                  <a:schemeClr val="tx1"/>
                </a:solidFill>
                <a:latin typeface="HG丸ｺﾞｼｯｸM-PRO" panose="020F0600000000000000" pitchFamily="50" charset="-128"/>
                <a:ea typeface="HG丸ｺﾞｼｯｸM-PRO" panose="020F0600000000000000" pitchFamily="50" charset="-128"/>
              </a:rPr>
              <a:t>　　　　　　　　</a:t>
            </a:r>
            <a:r>
              <a:rPr lang="en-US" altLang="ja-JP" b="1" dirty="0">
                <a:solidFill>
                  <a:schemeClr val="tx1"/>
                </a:solidFill>
                <a:latin typeface="HG丸ｺﾞｼｯｸM-PRO" panose="020F0600000000000000" pitchFamily="50" charset="-128"/>
                <a:ea typeface="HG丸ｺﾞｼｯｸM-PRO" panose="020F0600000000000000" pitchFamily="50" charset="-128"/>
              </a:rPr>
              <a:t>【</a:t>
            </a:r>
            <a:r>
              <a:rPr lang="ja-JP" altLang="en-US" b="1" dirty="0">
                <a:solidFill>
                  <a:schemeClr val="tx1"/>
                </a:solidFill>
                <a:latin typeface="HG丸ｺﾞｼｯｸM-PRO" panose="020F0600000000000000" pitchFamily="50" charset="-128"/>
                <a:ea typeface="HG丸ｺﾞｼｯｸM-PRO" panose="020F0600000000000000" pitchFamily="50" charset="-128"/>
              </a:rPr>
              <a:t>業態転換</a:t>
            </a:r>
            <a:r>
              <a:rPr lang="en-US" altLang="ja-JP" b="1" dirty="0">
                <a:solidFill>
                  <a:schemeClr val="tx1"/>
                </a:solidFill>
                <a:latin typeface="HG丸ｺﾞｼｯｸM-PRO" panose="020F0600000000000000" pitchFamily="50" charset="-128"/>
                <a:ea typeface="HG丸ｺﾞｼｯｸM-PRO" panose="020F0600000000000000" pitchFamily="50" charset="-128"/>
              </a:rPr>
              <a:t>】</a:t>
            </a:r>
          </a:p>
          <a:p>
            <a:endParaRPr lang="en-US" altLang="ja-JP"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2000"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2000" b="1" dirty="0">
              <a:solidFill>
                <a:srgbClr val="FF0000"/>
              </a:solidFill>
              <a:latin typeface="HG丸ｺﾞｼｯｸM-PRO" panose="020F0600000000000000" pitchFamily="50" charset="-128"/>
              <a:ea typeface="HG丸ｺﾞｼｯｸM-PRO" panose="020F0600000000000000" pitchFamily="50" charset="-128"/>
            </a:endParaRPr>
          </a:p>
          <a:p>
            <a:endParaRPr lang="en-US" altLang="ja-JP" sz="1474"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1474"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1474"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1474"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2000" b="1"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1247" dirty="0">
              <a:solidFill>
                <a:prstClr val="black"/>
              </a:solidFill>
              <a:latin typeface="HG丸ｺﾞｼｯｸM-PRO" panose="020F0600000000000000" pitchFamily="50" charset="-128"/>
              <a:ea typeface="HG丸ｺﾞｼｯｸM-PRO" panose="020F0600000000000000" pitchFamily="50" charset="-128"/>
            </a:endParaRPr>
          </a:p>
          <a:p>
            <a:endParaRPr lang="en-US" altLang="ja-JP" sz="1247" dirty="0">
              <a:solidFill>
                <a:prstClr val="black"/>
              </a:solidFill>
              <a:latin typeface="HG丸ｺﾞｼｯｸM-PRO" panose="020F0600000000000000" pitchFamily="50" charset="-128"/>
              <a:ea typeface="HG丸ｺﾞｼｯｸM-PRO" panose="020F0600000000000000" pitchFamily="50" charset="-128"/>
            </a:endParaRPr>
          </a:p>
          <a:p>
            <a:endParaRPr lang="en-US" altLang="ja-JP" sz="1247" dirty="0">
              <a:solidFill>
                <a:prstClr val="black"/>
              </a:solidFill>
              <a:latin typeface="HG丸ｺﾞｼｯｸM-PRO" panose="020F0600000000000000" pitchFamily="50" charset="-128"/>
              <a:ea typeface="HG丸ｺﾞｼｯｸM-PRO" panose="020F0600000000000000" pitchFamily="50" charset="-128"/>
            </a:endParaRPr>
          </a:p>
          <a:p>
            <a:endParaRPr lang="en-US" altLang="ja-JP" sz="1247"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474" b="1" dirty="0">
              <a:solidFill>
                <a:srgbClr val="FF0000"/>
              </a:solidFill>
              <a:latin typeface="HG丸ｺﾞｼｯｸM-PRO" panose="020F0600000000000000" pitchFamily="50" charset="-128"/>
              <a:ea typeface="HG丸ｺﾞｼｯｸM-PRO" panose="020F0600000000000000" pitchFamily="50" charset="-128"/>
            </a:endParaRPr>
          </a:p>
          <a:p>
            <a:pPr algn="ctr"/>
            <a:endParaRPr lang="en-US" altLang="ja-JP" sz="1474" b="1" dirty="0">
              <a:solidFill>
                <a:srgbClr val="FF0000"/>
              </a:solidFill>
              <a:latin typeface="HG丸ｺﾞｼｯｸM-PRO" panose="020F0600000000000000" pitchFamily="50" charset="-128"/>
              <a:ea typeface="HG丸ｺﾞｼｯｸM-PRO" panose="020F0600000000000000" pitchFamily="50" charset="-128"/>
            </a:endParaRPr>
          </a:p>
          <a:p>
            <a:pPr algn="ctr"/>
            <a:endParaRPr lang="ja-JP" altLang="en-US" sz="1474" b="1" dirty="0">
              <a:solidFill>
                <a:srgbClr val="FF0000"/>
              </a:solidFill>
              <a:latin typeface="HG丸ｺﾞｼｯｸM-PRO" panose="020F0600000000000000" pitchFamily="50" charset="-128"/>
              <a:ea typeface="HG丸ｺﾞｼｯｸM-PRO" panose="020F0600000000000000" pitchFamily="50" charset="-128"/>
            </a:endParaRPr>
          </a:p>
          <a:p>
            <a:pPr algn="ctr"/>
            <a:endParaRPr lang="en-US" altLang="ja-JP" sz="1474" dirty="0">
              <a:solidFill>
                <a:prstClr val="black"/>
              </a:solidFill>
              <a:latin typeface="HG丸ｺﾞｼｯｸM-PRO" panose="020F0600000000000000" pitchFamily="50" charset="-128"/>
              <a:ea typeface="HG丸ｺﾞｼｯｸM-PRO" panose="020F0600000000000000" pitchFamily="50" charset="-128"/>
            </a:endParaRPr>
          </a:p>
        </p:txBody>
      </p:sp>
      <p:graphicFrame>
        <p:nvGraphicFramePr>
          <p:cNvPr id="24" name="表 23"/>
          <p:cNvGraphicFramePr>
            <a:graphicFrameLocks noGrp="1"/>
          </p:cNvGraphicFramePr>
          <p:nvPr>
            <p:extLst>
              <p:ext uri="{D42A27DB-BD31-4B8C-83A1-F6EECF244321}">
                <p14:modId xmlns:p14="http://schemas.microsoft.com/office/powerpoint/2010/main" val="3035051605"/>
              </p:ext>
            </p:extLst>
          </p:nvPr>
        </p:nvGraphicFramePr>
        <p:xfrm>
          <a:off x="457200" y="1587500"/>
          <a:ext cx="6830800" cy="3608218"/>
        </p:xfrm>
        <a:graphic>
          <a:graphicData uri="http://schemas.openxmlformats.org/drawingml/2006/table">
            <a:tbl>
              <a:tblPr firstRow="1" firstCol="1" bandRow="1"/>
              <a:tblGrid>
                <a:gridCol w="3790050">
                  <a:extLst>
                    <a:ext uri="{9D8B030D-6E8A-4147-A177-3AD203B41FA5}">
                      <a16:colId xmlns:a16="http://schemas.microsoft.com/office/drawing/2014/main" val="20000"/>
                    </a:ext>
                  </a:extLst>
                </a:gridCol>
                <a:gridCol w="3040750">
                  <a:extLst>
                    <a:ext uri="{9D8B030D-6E8A-4147-A177-3AD203B41FA5}">
                      <a16:colId xmlns:a16="http://schemas.microsoft.com/office/drawing/2014/main" val="20001"/>
                    </a:ext>
                  </a:extLst>
                </a:gridCol>
              </a:tblGrid>
              <a:tr h="233546">
                <a:tc>
                  <a:txBody>
                    <a:bodyPr/>
                    <a:lstStyle/>
                    <a:p>
                      <a:pPr algn="ctr"/>
                      <a:r>
                        <a:rPr lang="ja-JP" altLang="en-US" sz="1200" dirty="0">
                          <a:latin typeface="+mn-ea"/>
                          <a:ea typeface="+mn-ea"/>
                        </a:rPr>
                        <a:t>書　類</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altLang="en-US" sz="1200" kern="100" dirty="0">
                          <a:effectLst/>
                          <a:latin typeface="+mn-ea"/>
                          <a:ea typeface="+mn-ea"/>
                          <a:cs typeface="Times New Roman"/>
                        </a:rPr>
                        <a:t>備　考</a:t>
                      </a:r>
                      <a:endParaRPr lang="ja-JP" sz="1200" kern="100" dirty="0">
                        <a:effectLst/>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33546">
                <a:tc>
                  <a:txBody>
                    <a:bodyPr/>
                    <a:lstStyle/>
                    <a:p>
                      <a:pPr algn="just">
                        <a:spcAft>
                          <a:spcPts val="0"/>
                        </a:spcAft>
                      </a:pPr>
                      <a:r>
                        <a:rPr lang="ja-JP" altLang="en-US" sz="1200" kern="100" dirty="0">
                          <a:effectLst/>
                          <a:latin typeface="+mn-ea"/>
                          <a:ea typeface="+mn-ea"/>
                          <a:cs typeface="Times New Roman"/>
                        </a:rPr>
                        <a:t>補助金</a:t>
                      </a:r>
                      <a:r>
                        <a:rPr lang="ja-JP" sz="1200" kern="100" dirty="0">
                          <a:effectLst/>
                          <a:latin typeface="+mn-ea"/>
                          <a:ea typeface="+mn-ea"/>
                          <a:cs typeface="Times New Roman"/>
                        </a:rPr>
                        <a:t>申請書兼請求書</a:t>
                      </a:r>
                      <a:r>
                        <a:rPr lang="ja-JP" altLang="en-US" sz="1200" kern="100" dirty="0">
                          <a:effectLst/>
                          <a:latin typeface="+mn-ea"/>
                          <a:ea typeface="+mn-ea"/>
                          <a:cs typeface="Times New Roman"/>
                        </a:rPr>
                        <a:t>（様式第</a:t>
                      </a:r>
                      <a:r>
                        <a:rPr lang="en-US" altLang="ja-JP" sz="1200" kern="100" dirty="0">
                          <a:effectLst/>
                          <a:latin typeface="+mn-ea"/>
                          <a:ea typeface="+mn-ea"/>
                          <a:cs typeface="Times New Roman"/>
                        </a:rPr>
                        <a:t>1</a:t>
                      </a:r>
                      <a:r>
                        <a:rPr lang="ja-JP" altLang="en-US" sz="1200" kern="100" dirty="0">
                          <a:effectLst/>
                          <a:latin typeface="+mn-ea"/>
                          <a:ea typeface="+mn-ea"/>
                          <a:cs typeface="Times New Roman"/>
                        </a:rPr>
                        <a:t>号）</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a:effectLst/>
                          <a:latin typeface="+mn-ea"/>
                          <a:ea typeface="+mn-ea"/>
                          <a:cs typeface="Times New Roman"/>
                        </a:rPr>
                        <a:t> </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06656">
                <a:tc>
                  <a:txBody>
                    <a:bodyPr/>
                    <a:lstStyle/>
                    <a:p>
                      <a:pPr algn="just">
                        <a:spcAft>
                          <a:spcPts val="0"/>
                        </a:spcAft>
                      </a:pPr>
                      <a:r>
                        <a:rPr lang="ja-JP" sz="1200" kern="100" dirty="0">
                          <a:effectLst/>
                          <a:latin typeface="+mn-ea"/>
                          <a:ea typeface="+mn-ea"/>
                          <a:cs typeface="Times New Roman"/>
                        </a:rPr>
                        <a:t>支出（購入）した経費が実際に支出されていることがわかる書類（支出した経費の①支払者と支払先、②内容や数量、③支出金額、④支払日</a:t>
                      </a:r>
                      <a:r>
                        <a:rPr lang="ja-JP" altLang="en-US" sz="1200" kern="100" dirty="0">
                          <a:effectLst/>
                          <a:latin typeface="+mn-ea"/>
                          <a:ea typeface="+mn-ea"/>
                          <a:cs typeface="Times New Roman"/>
                        </a:rPr>
                        <a:t>　</a:t>
                      </a:r>
                      <a:r>
                        <a:rPr lang="ja-JP" sz="1200" kern="100" dirty="0">
                          <a:effectLst/>
                          <a:latin typeface="+mn-ea"/>
                          <a:ea typeface="+mn-ea"/>
                          <a:cs typeface="Times New Roman"/>
                        </a:rPr>
                        <a:t>が確認できるもの）</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領収証、レシート、発注・契約書等の写し）</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9221">
                <a:tc>
                  <a:txBody>
                    <a:bodyPr/>
                    <a:lstStyle/>
                    <a:p>
                      <a:pPr algn="just">
                        <a:spcAft>
                          <a:spcPts val="0"/>
                        </a:spcAft>
                      </a:pPr>
                      <a:r>
                        <a:rPr lang="ja-JP" sz="1200" kern="100" dirty="0">
                          <a:effectLst/>
                          <a:latin typeface="+mn-ea"/>
                          <a:ea typeface="+mn-ea"/>
                          <a:cs typeface="Times New Roman"/>
                        </a:rPr>
                        <a:t>受取口座通帳の写し</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通帳の表面（①店番号、②口座番号）</a:t>
                      </a:r>
                      <a:r>
                        <a:rPr lang="ja-JP" altLang="en-US" sz="1200" kern="100" dirty="0">
                          <a:effectLst/>
                          <a:latin typeface="+mn-ea"/>
                          <a:ea typeface="+mn-ea"/>
                          <a:cs typeface="Times New Roman"/>
                        </a:rPr>
                        <a:t>、</a:t>
                      </a:r>
                      <a:r>
                        <a:rPr lang="ja-JP" sz="1200" kern="100" dirty="0">
                          <a:effectLst/>
                          <a:latin typeface="+mn-ea"/>
                          <a:ea typeface="+mn-ea"/>
                          <a:cs typeface="Times New Roman"/>
                        </a:rPr>
                        <a:t>通帳の２面（③名義（カタカナ）が記載された面</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79221">
                <a:tc>
                  <a:txBody>
                    <a:bodyPr/>
                    <a:lstStyle/>
                    <a:p>
                      <a:pPr algn="just">
                        <a:spcAft>
                          <a:spcPts val="0"/>
                        </a:spcAft>
                      </a:pPr>
                      <a:r>
                        <a:rPr lang="en-US" altLang="ja-JP" sz="1200" kern="100" dirty="0">
                          <a:effectLst/>
                          <a:latin typeface="+mn-ea"/>
                          <a:ea typeface="+mn-ea"/>
                          <a:cs typeface="Times New Roman"/>
                        </a:rPr>
                        <a:t>【</a:t>
                      </a:r>
                      <a:r>
                        <a:rPr lang="ja-JP" altLang="en-US" sz="1200" kern="100" dirty="0">
                          <a:effectLst/>
                          <a:latin typeface="+mn-ea"/>
                          <a:ea typeface="+mn-ea"/>
                          <a:cs typeface="Times New Roman"/>
                        </a:rPr>
                        <a:t>法人の場合のみ</a:t>
                      </a:r>
                      <a:r>
                        <a:rPr lang="en-US" altLang="ja-JP" sz="1200" kern="100" dirty="0">
                          <a:effectLst/>
                          <a:latin typeface="+mn-ea"/>
                          <a:ea typeface="+mn-ea"/>
                          <a:cs typeface="Times New Roman"/>
                        </a:rPr>
                        <a:t>】</a:t>
                      </a:r>
                    </a:p>
                    <a:p>
                      <a:pPr algn="just">
                        <a:spcAft>
                          <a:spcPts val="0"/>
                        </a:spcAft>
                      </a:pPr>
                      <a:r>
                        <a:rPr lang="ja-JP" altLang="en-US" sz="1200" kern="100" dirty="0">
                          <a:effectLst/>
                          <a:latin typeface="+mn-ea"/>
                          <a:ea typeface="+mn-ea"/>
                          <a:cs typeface="Times New Roman"/>
                        </a:rPr>
                        <a:t>法人登記事項証明書又は法人番号が分かる資料の写し</a:t>
                      </a:r>
                      <a:endParaRPr lang="ja-JP" alt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altLang="en-US" sz="1200" kern="100" dirty="0">
                          <a:effectLst/>
                          <a:latin typeface="+mn-ea"/>
                          <a:ea typeface="+mn-ea"/>
                          <a:cs typeface="Times New Roman"/>
                        </a:rPr>
                        <a:t>法人番号が分かる資料（法人番号指定通知書、法人番号公表サイトの検索結果画面の画面印刷等）</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72294">
                <a:tc>
                  <a:txBody>
                    <a:bodyPr/>
                    <a:lstStyle/>
                    <a:p>
                      <a:pPr algn="just">
                        <a:spcAft>
                          <a:spcPts val="0"/>
                        </a:spcAft>
                      </a:pPr>
                      <a:r>
                        <a:rPr lang="en-US" altLang="ja-JP" sz="1200" kern="100" dirty="0">
                          <a:effectLst/>
                          <a:latin typeface="+mn-ea"/>
                          <a:ea typeface="+mn-ea"/>
                          <a:cs typeface="Times New Roman"/>
                        </a:rPr>
                        <a:t>【</a:t>
                      </a:r>
                      <a:r>
                        <a:rPr lang="ja-JP" altLang="en-US" sz="1200" kern="100" dirty="0">
                          <a:effectLst/>
                          <a:latin typeface="+mn-ea"/>
                          <a:ea typeface="+mn-ea"/>
                          <a:cs typeface="Times New Roman"/>
                        </a:rPr>
                        <a:t>個人事業主の場合のみ</a:t>
                      </a:r>
                      <a:r>
                        <a:rPr lang="en-US" altLang="ja-JP" sz="1200" kern="100" dirty="0">
                          <a:effectLst/>
                          <a:latin typeface="+mn-ea"/>
                          <a:ea typeface="+mn-ea"/>
                          <a:cs typeface="Times New Roman"/>
                        </a:rPr>
                        <a:t>】</a:t>
                      </a:r>
                    </a:p>
                    <a:p>
                      <a:pPr algn="just">
                        <a:spcAft>
                          <a:spcPts val="0"/>
                        </a:spcAft>
                      </a:pPr>
                      <a:r>
                        <a:rPr lang="ja-JP" sz="1200" kern="100" dirty="0">
                          <a:effectLst/>
                          <a:latin typeface="+mn-ea"/>
                          <a:ea typeface="+mn-ea"/>
                          <a:cs typeface="Times New Roman"/>
                        </a:rPr>
                        <a:t>代表者の確認書類（公的機関が発行する証明書等の写し　いずれか１点）</a:t>
                      </a:r>
                    </a:p>
                    <a:p>
                      <a:pPr marL="269240" indent="-135890" algn="just">
                        <a:spcAft>
                          <a:spcPts val="0"/>
                        </a:spcAft>
                      </a:pPr>
                      <a:r>
                        <a:rPr lang="en-US" sz="1200" kern="100" dirty="0">
                          <a:effectLst/>
                          <a:latin typeface="+mn-ea"/>
                          <a:ea typeface="+mn-ea"/>
                          <a:cs typeface="Times New Roman"/>
                        </a:rPr>
                        <a:t> </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運転免許証、パスポート、健康保険証、介護保険被保険者証、後期高齢者医療被保険者証、マイナンバーカード（個人番号カード）等</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03734">
                <a:tc>
                  <a:txBody>
                    <a:bodyPr/>
                    <a:lstStyle/>
                    <a:p>
                      <a:pPr algn="just">
                        <a:spcAft>
                          <a:spcPts val="0"/>
                        </a:spcAft>
                      </a:pPr>
                      <a:r>
                        <a:rPr lang="ja-JP" sz="1200" kern="100" dirty="0">
                          <a:effectLst/>
                          <a:latin typeface="+mn-ea"/>
                          <a:ea typeface="+mn-ea"/>
                          <a:cs typeface="Times New Roman"/>
                        </a:rPr>
                        <a:t>【代表者（申請者）と振込口座名義が異なる場合】代理受領に関する委任状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a:effectLst/>
                          <a:latin typeface="+mn-ea"/>
                          <a:ea typeface="+mn-ea"/>
                          <a:cs typeface="Times New Roman"/>
                        </a:rPr>
                        <a:t> </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38" name="表 37"/>
          <p:cNvGraphicFramePr>
            <a:graphicFrameLocks noGrp="1"/>
          </p:cNvGraphicFramePr>
          <p:nvPr>
            <p:extLst>
              <p:ext uri="{D42A27DB-BD31-4B8C-83A1-F6EECF244321}">
                <p14:modId xmlns:p14="http://schemas.microsoft.com/office/powerpoint/2010/main" val="36922218"/>
              </p:ext>
            </p:extLst>
          </p:nvPr>
        </p:nvGraphicFramePr>
        <p:xfrm>
          <a:off x="431800" y="5854700"/>
          <a:ext cx="3670299" cy="4489637"/>
        </p:xfrm>
        <a:graphic>
          <a:graphicData uri="http://schemas.openxmlformats.org/drawingml/2006/table">
            <a:tbl>
              <a:tblPr firstRow="1" firstCol="1" bandRow="1"/>
              <a:tblGrid>
                <a:gridCol w="595855">
                  <a:extLst>
                    <a:ext uri="{9D8B030D-6E8A-4147-A177-3AD203B41FA5}">
                      <a16:colId xmlns:a16="http://schemas.microsoft.com/office/drawing/2014/main" val="20000"/>
                    </a:ext>
                  </a:extLst>
                </a:gridCol>
                <a:gridCol w="3074444">
                  <a:extLst>
                    <a:ext uri="{9D8B030D-6E8A-4147-A177-3AD203B41FA5}">
                      <a16:colId xmlns:a16="http://schemas.microsoft.com/office/drawing/2014/main" val="20001"/>
                    </a:ext>
                  </a:extLst>
                </a:gridCol>
              </a:tblGrid>
              <a:tr h="653863">
                <a:tc>
                  <a:txBody>
                    <a:bodyPr/>
                    <a:lstStyle/>
                    <a:p>
                      <a:pPr algn="just">
                        <a:spcAft>
                          <a:spcPts val="0"/>
                        </a:spcAft>
                      </a:pPr>
                      <a:r>
                        <a:rPr lang="ja-JP" sz="1200" kern="100" dirty="0">
                          <a:effectLst/>
                          <a:latin typeface="+mn-ea"/>
                          <a:ea typeface="+mn-ea"/>
                          <a:cs typeface="Times New Roman"/>
                        </a:rPr>
                        <a:t>設備費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1" lang="ja-JP" altLang="ja-JP" sz="1200" kern="1200" dirty="0">
                          <a:solidFill>
                            <a:schemeClr val="tx1"/>
                          </a:solidFill>
                          <a:effectLst/>
                          <a:latin typeface="+mn-ea"/>
                          <a:ea typeface="+mn-ea"/>
                          <a:cs typeface="+mn-cs"/>
                        </a:rPr>
                        <a:t>衛生管理・空気換気設備の導入費　等（例：センサー式の水道蛇口、ウイルスを清浄除去する業務用エアコン・空気清浄機の導入）</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39529">
                <a:tc>
                  <a:txBody>
                    <a:bodyPr/>
                    <a:lstStyle/>
                    <a:p>
                      <a:pPr algn="just">
                        <a:spcAft>
                          <a:spcPts val="0"/>
                        </a:spcAft>
                      </a:pPr>
                      <a:r>
                        <a:rPr lang="ja-JP" sz="1200" kern="100" dirty="0">
                          <a:effectLst/>
                          <a:latin typeface="+mn-ea"/>
                          <a:ea typeface="+mn-ea"/>
                          <a:cs typeface="Times New Roman"/>
                        </a:rPr>
                        <a:t>工事費（付帯工事を含む）</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店舗の改装に伴う設計費、管理費、直接工事費、材料費　等（例：抗ウイルス用塗料を室内の壁面・天井等に用いる内装工事、カウンター席の導入、客同士の間隔を確保するためのテーブル移設）</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03247">
                <a:tc>
                  <a:txBody>
                    <a:bodyPr/>
                    <a:lstStyle/>
                    <a:p>
                      <a:pPr algn="just">
                        <a:spcAft>
                          <a:spcPts val="0"/>
                        </a:spcAft>
                      </a:pPr>
                      <a:r>
                        <a:rPr lang="ja-JP" sz="1200" kern="100" dirty="0">
                          <a:effectLst/>
                          <a:latin typeface="+mn-ea"/>
                          <a:ea typeface="+mn-ea"/>
                          <a:cs typeface="Times New Roman"/>
                        </a:rPr>
                        <a:t>器具備品費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1" lang="ja-JP" altLang="ja-JP" sz="1200" kern="1200" dirty="0">
                          <a:solidFill>
                            <a:schemeClr val="tx1"/>
                          </a:solidFill>
                          <a:effectLst/>
                          <a:latin typeface="+mn-ea"/>
                          <a:ea typeface="+mn-ea"/>
                          <a:cs typeface="+mn-cs"/>
                        </a:rPr>
                        <a:t>飛沫感染・接触感染を防ぐための備品購入費　等（例：客席の間に設置するビニールカーテンやアクリル板の購入、隔離確保のための衝立・パーテーションの設置、出入口にアルコール消毒液ポンプスタンドを設置、顧客来店時に使用する非接触式体温計の購入、従業員が繰り返し使用するゴーグル、フェイスシールド）</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51623">
                <a:tc>
                  <a:txBody>
                    <a:bodyPr/>
                    <a:lstStyle/>
                    <a:p>
                      <a:pPr algn="just">
                        <a:spcAft>
                          <a:spcPts val="0"/>
                        </a:spcAft>
                      </a:pPr>
                      <a:r>
                        <a:rPr lang="ja-JP" altLang="en-US" sz="1200" kern="100" dirty="0">
                          <a:effectLst/>
                          <a:latin typeface="+mn-ea"/>
                          <a:ea typeface="+mn-ea"/>
                          <a:cs typeface="Times New Roman"/>
                        </a:rPr>
                        <a:t>清掃費</a:t>
                      </a:r>
                      <a:endParaRPr lang="ja-JP" sz="1200" kern="100" dirty="0">
                        <a:effectLst/>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1" lang="ja-JP" altLang="ja-JP" sz="1200" kern="1200" dirty="0">
                          <a:solidFill>
                            <a:schemeClr val="tx1"/>
                          </a:solidFill>
                          <a:effectLst/>
                          <a:latin typeface="+mn-ea"/>
                          <a:ea typeface="+mn-ea"/>
                          <a:cs typeface="+mn-cs"/>
                        </a:rPr>
                        <a:t>臨時休業後の営業再開のため、店舗内の衛生環境を向上させるために要する経費　等（例：外部清掃事業者による徹底的な店内消毒作業）</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63718">
                <a:tc>
                  <a:txBody>
                    <a:bodyPr/>
                    <a:lstStyle/>
                    <a:p>
                      <a:pPr algn="just">
                        <a:spcAft>
                          <a:spcPts val="0"/>
                        </a:spcAft>
                      </a:pPr>
                      <a:r>
                        <a:rPr lang="ja-JP" sz="1200" kern="100" dirty="0">
                          <a:effectLst/>
                          <a:latin typeface="+mn-ea"/>
                          <a:ea typeface="+mn-ea"/>
                          <a:cs typeface="Times New Roman"/>
                        </a:rPr>
                        <a:t>消耗品費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1" lang="ja-JP" altLang="ja-JP" sz="1200" kern="1200" dirty="0">
                          <a:solidFill>
                            <a:schemeClr val="tx1"/>
                          </a:solidFill>
                          <a:effectLst/>
                          <a:latin typeface="+mn-ea"/>
                          <a:ea typeface="+mn-ea"/>
                          <a:cs typeface="+mn-cs"/>
                        </a:rPr>
                        <a:t>１回で使い切るもの・使用すると量が減る衛生用品の購入費　等（例：マスク、手袋、消毒液、除菌シート、ハンドソープ）</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39" name="表 38"/>
          <p:cNvGraphicFramePr>
            <a:graphicFrameLocks noGrp="1"/>
          </p:cNvGraphicFramePr>
          <p:nvPr>
            <p:extLst>
              <p:ext uri="{D42A27DB-BD31-4B8C-83A1-F6EECF244321}">
                <p14:modId xmlns:p14="http://schemas.microsoft.com/office/powerpoint/2010/main" val="2502327487"/>
              </p:ext>
            </p:extLst>
          </p:nvPr>
        </p:nvGraphicFramePr>
        <p:xfrm>
          <a:off x="4317999" y="5841997"/>
          <a:ext cx="2982447" cy="4495803"/>
        </p:xfrm>
        <a:graphic>
          <a:graphicData uri="http://schemas.openxmlformats.org/drawingml/2006/table">
            <a:tbl>
              <a:tblPr firstRow="1" firstCol="1" bandRow="1"/>
              <a:tblGrid>
                <a:gridCol w="648568">
                  <a:extLst>
                    <a:ext uri="{9D8B030D-6E8A-4147-A177-3AD203B41FA5}">
                      <a16:colId xmlns:a16="http://schemas.microsoft.com/office/drawing/2014/main" val="20000"/>
                    </a:ext>
                  </a:extLst>
                </a:gridCol>
                <a:gridCol w="2333879">
                  <a:extLst>
                    <a:ext uri="{9D8B030D-6E8A-4147-A177-3AD203B41FA5}">
                      <a16:colId xmlns:a16="http://schemas.microsoft.com/office/drawing/2014/main" val="20001"/>
                    </a:ext>
                  </a:extLst>
                </a:gridCol>
              </a:tblGrid>
              <a:tr h="1058562">
                <a:tc>
                  <a:txBody>
                    <a:bodyPr/>
                    <a:lstStyle/>
                    <a:p>
                      <a:pPr algn="just">
                        <a:spcAft>
                          <a:spcPts val="0"/>
                        </a:spcAft>
                      </a:pPr>
                      <a:r>
                        <a:rPr lang="ja-JP" sz="1200" kern="100" dirty="0">
                          <a:effectLst/>
                          <a:latin typeface="+mn-ea"/>
                          <a:ea typeface="+mn-ea"/>
                          <a:cs typeface="Times New Roman"/>
                        </a:rPr>
                        <a:t>販売促進費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印刷物制作費、</a:t>
                      </a:r>
                      <a:r>
                        <a:rPr lang="en-US" sz="1200" kern="100" dirty="0">
                          <a:effectLst/>
                          <a:latin typeface="+mn-ea"/>
                          <a:ea typeface="+mn-ea"/>
                          <a:cs typeface="Times New Roman"/>
                        </a:rPr>
                        <a:t>PR</a:t>
                      </a:r>
                      <a:r>
                        <a:rPr lang="ja-JP" sz="1200" kern="100" dirty="0">
                          <a:effectLst/>
                          <a:latin typeface="+mn-ea"/>
                          <a:ea typeface="+mn-ea"/>
                          <a:cs typeface="Times New Roman"/>
                        </a:rPr>
                        <a:t>映像制作費、広告掲載費　等（例：メニュー表・チラシ・ポスター等の製作、看板・のぼり等の購入、ホームページ作成委託）</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95782">
                <a:tc>
                  <a:txBody>
                    <a:bodyPr/>
                    <a:lstStyle/>
                    <a:p>
                      <a:pPr algn="just">
                        <a:spcAft>
                          <a:spcPts val="0"/>
                        </a:spcAft>
                      </a:pPr>
                      <a:r>
                        <a:rPr lang="ja-JP" altLang="en-US" sz="1200" kern="100" dirty="0">
                          <a:effectLst/>
                          <a:latin typeface="+mn-ea"/>
                          <a:ea typeface="+mn-ea"/>
                          <a:cs typeface="Times New Roman"/>
                        </a:rPr>
                        <a:t>車両費</a:t>
                      </a:r>
                      <a:endParaRPr lang="ja-JP" sz="1200" kern="100" dirty="0">
                        <a:effectLst/>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altLang="en-US" sz="1200" kern="100" dirty="0">
                          <a:effectLst/>
                          <a:latin typeface="+mn-ea"/>
                          <a:ea typeface="+mn-ea"/>
                          <a:cs typeface="Times New Roman"/>
                        </a:rPr>
                        <a:t>宅配用バイクリース料、台車　等</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38122">
                <a:tc>
                  <a:txBody>
                    <a:bodyPr/>
                    <a:lstStyle/>
                    <a:p>
                      <a:pPr algn="just">
                        <a:spcAft>
                          <a:spcPts val="0"/>
                        </a:spcAft>
                      </a:pPr>
                      <a:r>
                        <a:rPr lang="ja-JP" sz="1200" kern="100" dirty="0">
                          <a:effectLst/>
                          <a:latin typeface="+mn-ea"/>
                          <a:ea typeface="+mn-ea"/>
                          <a:cs typeface="Times New Roman"/>
                        </a:rPr>
                        <a:t>器具備品費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err="1">
                          <a:effectLst/>
                          <a:latin typeface="+mn-ea"/>
                          <a:ea typeface="+mn-ea"/>
                          <a:cs typeface="Times New Roman"/>
                        </a:rPr>
                        <a:t>WiFi</a:t>
                      </a:r>
                      <a:r>
                        <a:rPr lang="ja-JP" sz="1200" kern="100" dirty="0">
                          <a:effectLst/>
                          <a:latin typeface="+mn-ea"/>
                          <a:ea typeface="+mn-ea"/>
                          <a:cs typeface="Times New Roman"/>
                        </a:rPr>
                        <a:t>導入費、タブレット端末、梱包・包装資材　等　（例：運搬容器、ショーケースの購入）</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14386">
                <a:tc>
                  <a:txBody>
                    <a:bodyPr/>
                    <a:lstStyle/>
                    <a:p>
                      <a:pPr algn="just">
                        <a:spcAft>
                          <a:spcPts val="0"/>
                        </a:spcAft>
                      </a:pPr>
                      <a:r>
                        <a:rPr lang="ja-JP" sz="1200" kern="100" dirty="0">
                          <a:effectLst/>
                          <a:latin typeface="+mn-ea"/>
                          <a:ea typeface="+mn-ea"/>
                          <a:cs typeface="Times New Roman"/>
                        </a:rPr>
                        <a:t>工事費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条例に基づく施設基準を満たすための工事に要する費用</a:t>
                      </a:r>
                      <a:r>
                        <a:rPr lang="ja-JP" altLang="en-US" sz="1200" kern="100" dirty="0">
                          <a:effectLst/>
                          <a:latin typeface="+mn-ea"/>
                          <a:ea typeface="+mn-ea"/>
                          <a:cs typeface="Times New Roman"/>
                        </a:rPr>
                        <a:t>　等</a:t>
                      </a:r>
                      <a:r>
                        <a:rPr lang="ja-JP" sz="1200" kern="100" dirty="0">
                          <a:effectLst/>
                          <a:latin typeface="+mn-ea"/>
                          <a:ea typeface="+mn-ea"/>
                          <a:cs typeface="Times New Roman"/>
                        </a:rPr>
                        <a:t>（例：放冷詰め合わせ設備又は配膳設備）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38122">
                <a:tc>
                  <a:txBody>
                    <a:bodyPr/>
                    <a:lstStyle/>
                    <a:p>
                      <a:pPr algn="just">
                        <a:spcAft>
                          <a:spcPts val="0"/>
                        </a:spcAft>
                      </a:pPr>
                      <a:r>
                        <a:rPr lang="ja-JP" sz="1200" kern="100" dirty="0">
                          <a:effectLst/>
                          <a:latin typeface="+mn-ea"/>
                          <a:ea typeface="+mn-ea"/>
                          <a:cs typeface="Times New Roman"/>
                        </a:rPr>
                        <a:t>手数料</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200" kern="100" dirty="0">
                          <a:effectLst/>
                          <a:latin typeface="+mn-ea"/>
                          <a:ea typeface="+mn-ea"/>
                          <a:cs typeface="Times New Roman"/>
                        </a:rPr>
                        <a:t>宅配代行サービスに係る初期登録料、月額使用料、配送手数料　等</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50829">
                <a:tc>
                  <a:txBody>
                    <a:bodyPr/>
                    <a:lstStyle/>
                    <a:p>
                      <a:pPr algn="just">
                        <a:spcAft>
                          <a:spcPts val="0"/>
                        </a:spcAft>
                      </a:pPr>
                      <a:r>
                        <a:rPr lang="ja-JP" sz="1200" kern="100" dirty="0">
                          <a:effectLst/>
                          <a:latin typeface="+mn-ea"/>
                          <a:ea typeface="+mn-ea"/>
                          <a:cs typeface="Times New Roman"/>
                        </a:rPr>
                        <a:t>消耗品費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1" lang="ja-JP" altLang="ja-JP" sz="1200" kern="1200" dirty="0">
                          <a:solidFill>
                            <a:schemeClr val="tx1"/>
                          </a:solidFill>
                          <a:effectLst/>
                          <a:latin typeface="+mn-ea"/>
                          <a:ea typeface="+mn-ea"/>
                          <a:cs typeface="+mn-cs"/>
                        </a:rPr>
                        <a:t>１回で使い切るもの・使用すると量が減る消耗品　等（例：弁当容器、箸、おしぼり、ビニール袋）</a:t>
                      </a:r>
                      <a:endParaRPr lang="ja-JP" sz="1200" kern="100" dirty="0">
                        <a:effectLst/>
                        <a:latin typeface="+mn-ea"/>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0" name="テキスト ボックス 39"/>
          <p:cNvSpPr txBox="1"/>
          <p:nvPr/>
        </p:nvSpPr>
        <p:spPr>
          <a:xfrm>
            <a:off x="419100" y="982761"/>
            <a:ext cx="5722308" cy="276999"/>
          </a:xfrm>
          <a:prstGeom prst="rect">
            <a:avLst/>
          </a:prstGeom>
          <a:solidFill>
            <a:schemeClr val="bg1"/>
          </a:solidFill>
          <a:ln>
            <a:solidFill>
              <a:schemeClr val="tx1"/>
            </a:solidFill>
          </a:ln>
        </p:spPr>
        <p:txBody>
          <a:bodyPr wrap="square" rtlCol="0">
            <a:spAutoFit/>
          </a:bodyPr>
          <a:lstStyle/>
          <a:p>
            <a:r>
              <a:rPr kumimoji="1" lang="ja-JP" altLang="en-US" sz="1200" b="1" dirty="0"/>
              <a:t>岩手県　</a:t>
            </a:r>
            <a:r>
              <a:rPr lang="ja-JP" altLang="en-US" sz="1200" b="1" dirty="0"/>
              <a:t>新型コロナ・新しい生活様式に対応した感染症対策を支援します</a:t>
            </a:r>
            <a:endParaRPr kumimoji="1" lang="ja-JP" altLang="en-US" sz="1200" b="1" dirty="0"/>
          </a:p>
        </p:txBody>
      </p:sp>
      <p:sp>
        <p:nvSpPr>
          <p:cNvPr id="41" name="テキスト ボックス 40"/>
          <p:cNvSpPr txBox="1"/>
          <p:nvPr/>
        </p:nvSpPr>
        <p:spPr>
          <a:xfrm>
            <a:off x="6141408" y="982761"/>
            <a:ext cx="593174" cy="307777"/>
          </a:xfrm>
          <a:prstGeom prst="rect">
            <a:avLst/>
          </a:prstGeom>
          <a:solidFill>
            <a:schemeClr val="bg1"/>
          </a:solidFill>
          <a:ln>
            <a:solidFill>
              <a:schemeClr val="tx1"/>
            </a:solidFill>
          </a:ln>
        </p:spPr>
        <p:txBody>
          <a:bodyPr wrap="square" rtlCol="0">
            <a:spAutoFit/>
          </a:bodyPr>
          <a:lstStyle/>
          <a:p>
            <a:pPr algn="ctr"/>
            <a:r>
              <a:rPr lang="ja-JP" altLang="en-US" sz="1400" b="1" dirty="0"/>
              <a:t>検索</a:t>
            </a:r>
            <a:endParaRPr kumimoji="1" lang="ja-JP" altLang="en-US" sz="1400" b="1" dirty="0"/>
          </a:p>
        </p:txBody>
      </p:sp>
      <p:sp>
        <p:nvSpPr>
          <p:cNvPr id="42" name="右矢印 41"/>
          <p:cNvSpPr/>
          <p:nvPr/>
        </p:nvSpPr>
        <p:spPr>
          <a:xfrm rot="13264211">
            <a:off x="6357603" y="1217127"/>
            <a:ext cx="316910" cy="30157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3"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2158" y="736293"/>
            <a:ext cx="674641" cy="827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83555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658</TotalTime>
  <Words>920</Words>
  <Application>Microsoft Office PowerPoint</Application>
  <PresentationFormat>ユーザー設定</PresentationFormat>
  <Paragraphs>147</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BIZ UDゴシック</vt:lpstr>
      <vt:lpstr>HGP創英角ﾎﾟｯﾌﾟ体</vt:lpstr>
      <vt:lpstr>HG丸ｺﾞｼｯｸM-PRO</vt:lpstr>
      <vt:lpstr>游ゴシック</vt:lpstr>
      <vt:lpstr>游ゴシック Light</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kankyou02</dc:creator>
  <cp:lastModifiedBy>maeda chieko</cp:lastModifiedBy>
  <cp:revision>174</cp:revision>
  <cp:lastPrinted>2020-07-06T08:30:40Z</cp:lastPrinted>
  <dcterms:created xsi:type="dcterms:W3CDTF">2016-06-24T06:00:00Z</dcterms:created>
  <dcterms:modified xsi:type="dcterms:W3CDTF">2020-07-28T06:13:36Z</dcterms:modified>
</cp:coreProperties>
</file>