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E6E6E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7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49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21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39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43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53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3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98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41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88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07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240E3-2AE6-4593-802F-20BB53BDB9D5}" type="datetimeFigureOut">
              <a:rPr kumimoji="1" lang="ja-JP" altLang="en-US" smtClean="0"/>
              <a:t>2021/9/8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81BDE-F374-4450-BBD1-D1D34D4425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445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111631" y="3530271"/>
            <a:ext cx="6574349" cy="3459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11631" y="514590"/>
            <a:ext cx="6617330" cy="2734873"/>
          </a:xfrm>
          <a:prstGeom prst="rect">
            <a:avLst/>
          </a:prstGeom>
          <a:solidFill>
            <a:srgbClr val="FFFF99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0" y="0"/>
            <a:ext cx="6858000" cy="317734"/>
          </a:xfrm>
          <a:prstGeom prst="rect">
            <a:avLst/>
          </a:prstGeom>
          <a:solidFill>
            <a:srgbClr val="FFFF00"/>
          </a:solidFill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bIns="0" rtlCol="0" anchor="t" anchorCtr="0">
            <a:normAutofit/>
          </a:bodyPr>
          <a:lstStyle/>
          <a:p>
            <a:r>
              <a:rPr kumimoji="1" lang="en-US" altLang="ja-JP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新型コロナウイルス対策</a:t>
            </a:r>
            <a:r>
              <a:rPr kumimoji="1" lang="en-US" altLang="ja-JP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地域企業経営支援金支給事業（令和３年度予算事業）</a:t>
            </a:r>
            <a:endParaRPr kumimoji="1" lang="ja-JP" altLang="en-US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19992" y="694918"/>
            <a:ext cx="6508969" cy="25545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2060">
                <a:alpha val="41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地域企業経営支援金の申請を予定している盛岡市内に店舗・事務所を有する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事業者の皆様へ</a:t>
            </a:r>
            <a:endParaRPr lang="en-US" altLang="ja-JP" sz="4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145111" y="7210140"/>
            <a:ext cx="6540870" cy="1584516"/>
            <a:chOff x="112905" y="6908250"/>
            <a:chExt cx="6540870" cy="1684779"/>
          </a:xfrm>
        </p:grpSpPr>
        <p:sp>
          <p:nvSpPr>
            <p:cNvPr id="25" name="正方形/長方形 24"/>
            <p:cNvSpPr/>
            <p:nvPr/>
          </p:nvSpPr>
          <p:spPr>
            <a:xfrm>
              <a:off x="112905" y="6908250"/>
              <a:ext cx="6540870" cy="624815"/>
            </a:xfrm>
            <a:prstGeom prst="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3674" tIns="36000" rIns="103674" bIns="5183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 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申請期限 </a:t>
              </a:r>
              <a:r>
                <a:rPr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  <a:p>
              <a:r>
                <a:rPr lang="en-US" altLang="ja-JP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令和４年</a:t>
              </a:r>
              <a:r>
                <a:rPr lang="ja-JP" altLang="en-US" sz="2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３月</a:t>
              </a:r>
              <a:r>
                <a:rPr lang="en-US" altLang="ja-JP" sz="2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31</a:t>
              </a:r>
              <a:r>
                <a:rPr lang="ja-JP" altLang="en-US" sz="2000" b="1" dirty="0" smtClean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日（木）</a:t>
              </a:r>
              <a:r>
                <a:rPr lang="ja-JP" altLang="en-US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まで  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当日の消印有効）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16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600" b="1" dirty="0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13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474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474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ja-JP" altLang="en-US" sz="1474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endParaRPr lang="en-US" altLang="ja-JP" sz="1474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261049" y="7573192"/>
              <a:ext cx="4814647" cy="7854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支援金の申請にあたっては、</a:t>
              </a:r>
              <a:r>
                <a:rPr lang="ja-JP" altLang="en-US" sz="1400" b="1" u="sng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募集要項を御確認の上</a:t>
              </a:r>
              <a:endParaRPr lang="en-US" altLang="ja-JP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400" b="1" u="sng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申請してください。</a:t>
              </a:r>
              <a:r>
                <a:rPr lang="ja-JP" altLang="en-US" sz="1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募集要項や申請様式は商工会議所</a:t>
              </a:r>
              <a:endPara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及び商工会の</a:t>
              </a:r>
              <a:r>
                <a:rPr lang="en-US" altLang="ja-JP" sz="1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HP</a:t>
              </a:r>
              <a:r>
                <a:rPr lang="ja-JP" altLang="en-US" sz="14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からダウンロードしてください。</a:t>
              </a:r>
              <a:endPara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29" name="グループ化 28"/>
            <p:cNvGrpSpPr/>
            <p:nvPr/>
          </p:nvGrpSpPr>
          <p:grpSpPr>
            <a:xfrm>
              <a:off x="2747775" y="8331241"/>
              <a:ext cx="3450612" cy="261788"/>
              <a:chOff x="842190" y="8507783"/>
              <a:chExt cx="3450612" cy="261788"/>
            </a:xfrm>
          </p:grpSpPr>
          <p:sp>
            <p:nvSpPr>
              <p:cNvPr id="30" name="テキスト ボックス 29"/>
              <p:cNvSpPr txBox="1"/>
              <p:nvPr/>
            </p:nvSpPr>
            <p:spPr>
              <a:xfrm>
                <a:off x="842190" y="8507783"/>
                <a:ext cx="2716686" cy="26161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b="1" dirty="0" smtClean="0"/>
                  <a:t>岩手県　地域企業経営支援金</a:t>
                </a:r>
                <a:endParaRPr kumimoji="1" lang="ja-JP" altLang="en-US" sz="1100" b="1" dirty="0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3558876" y="8507961"/>
                <a:ext cx="733926" cy="26161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100" b="1" dirty="0"/>
                  <a:t>検索</a:t>
                </a:r>
                <a:endParaRPr kumimoji="1" lang="ja-JP" altLang="en-US" sz="1100" b="1" dirty="0"/>
              </a:p>
            </p:txBody>
          </p:sp>
        </p:grpSp>
        <p:sp>
          <p:nvSpPr>
            <p:cNvPr id="32" name="下矢印 31"/>
            <p:cNvSpPr/>
            <p:nvPr/>
          </p:nvSpPr>
          <p:spPr>
            <a:xfrm rot="2384105">
              <a:off x="5928764" y="8190643"/>
              <a:ext cx="304563" cy="307176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6514" y="7075627"/>
              <a:ext cx="1090254" cy="1090254"/>
            </a:xfrm>
            <a:prstGeom prst="rect">
              <a:avLst/>
            </a:prstGeom>
          </p:spPr>
        </p:pic>
      </p:grpSp>
      <p:grpSp>
        <p:nvGrpSpPr>
          <p:cNvPr id="17" name="グループ化 16"/>
          <p:cNvGrpSpPr/>
          <p:nvPr/>
        </p:nvGrpSpPr>
        <p:grpSpPr>
          <a:xfrm>
            <a:off x="-58831" y="9108916"/>
            <a:ext cx="6916831" cy="848915"/>
            <a:chOff x="-5179067" y="3432719"/>
            <a:chExt cx="7449624" cy="1583835"/>
          </a:xfrm>
        </p:grpSpPr>
        <p:sp>
          <p:nvSpPr>
            <p:cNvPr id="8" name="正方形/長方形 7"/>
            <p:cNvSpPr/>
            <p:nvPr/>
          </p:nvSpPr>
          <p:spPr>
            <a:xfrm>
              <a:off x="-5138993" y="3432719"/>
              <a:ext cx="7409550" cy="146703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-5179067" y="3494860"/>
              <a:ext cx="7264355" cy="15216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本支援金に関するお問合せ先</a:t>
              </a:r>
              <a:r>
                <a:rPr kumimoji="1" lang="en-US" altLang="ja-JP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kumimoji="1"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地域</a:t>
              </a:r>
              <a:r>
                <a:rPr kumimoji="1" lang="ja-JP" altLang="en-US" sz="1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企業経営支援金事務局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019-654-2390</a:t>
              </a:r>
            </a:p>
            <a:p>
              <a:endParaRPr kumimoji="1" lang="en-US" altLang="ja-JP" sz="5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申請先</a:t>
              </a:r>
              <a:r>
                <a:rPr kumimoji="1" lang="en-US" altLang="ja-JP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kumimoji="1"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1200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店舗</a:t>
              </a:r>
              <a:r>
                <a:rPr kumimoji="1"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kumimoji="1" lang="ja-JP" altLang="en-US" sz="1200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事務所</a:t>
              </a:r>
              <a:r>
                <a:rPr kumimoji="1"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が所在する</a:t>
              </a:r>
              <a:r>
                <a:rPr kumimoji="1" lang="ja-JP" altLang="en-US" sz="14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商工</a:t>
              </a:r>
              <a:r>
                <a:rPr kumimoji="1" lang="ja-JP" altLang="en-US" sz="14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会議所及び商工会</a:t>
              </a:r>
              <a:endParaRPr kumimoji="1" lang="en-US" altLang="ja-JP" sz="12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1200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</a:t>
              </a:r>
              <a:r>
                <a:rPr lang="en-US" altLang="ja-JP" sz="1050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sz="105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本支援金は、商工会議所・商工会の会員でなくても申請できます</a:t>
              </a:r>
              <a:endParaRPr kumimoji="1" lang="ja-JP" altLang="en-US" sz="1050" dirty="0">
                <a:solidFill>
                  <a:schemeClr val="bg1"/>
                </a:solidFill>
              </a:endParaRPr>
            </a:p>
          </p:txBody>
        </p:sp>
      </p:grpSp>
      <p:sp>
        <p:nvSpPr>
          <p:cNvPr id="21" name="正方形/長方形 20"/>
          <p:cNvSpPr/>
          <p:nvPr/>
        </p:nvSpPr>
        <p:spPr>
          <a:xfrm>
            <a:off x="73195" y="3589289"/>
            <a:ext cx="652531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>
              <a:lnSpc>
                <a:spcPts val="3000"/>
              </a:lnSpc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盛岡市内で飲食店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等を経営されている方で、岩手県が要請した営業時間の短縮に御協力いただき、「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岩手県新型コロナウイルス感染症拡大防止協力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金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」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を受給された方が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8000">
              <a:lnSpc>
                <a:spcPts val="3000"/>
              </a:lnSpc>
            </a:pPr>
            <a:r>
              <a:rPr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地域</a:t>
            </a:r>
            <a:r>
              <a:rPr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企業経営支援金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の申請を行う場合、</a:t>
            </a:r>
            <a:r>
              <a:rPr lang="ja-JP" altLang="en-US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支給対象期日が重複しないように調整する必要があります。</a:t>
            </a:r>
            <a:endParaRPr lang="en-US" altLang="ja-JP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08000">
              <a:lnSpc>
                <a:spcPts val="3000"/>
              </a:lnSpc>
              <a:spcBef>
                <a:spcPts val="600"/>
              </a:spcBef>
            </a:pP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そのため、盛岡市内に「店舗・事務所」を有する場合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、支援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金を申請する際には、裏面の「確認兼申立書」を確認・記入していただき、申請時に併せて提出してください。</a:t>
            </a:r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0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</TotalTime>
  <Words>271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>岩手県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生田_経営支援課_内線5598_SS17080344</dc:creator>
  <cp:lastModifiedBy>生田_経営支援課_内線5597_SS17080344</cp:lastModifiedBy>
  <cp:revision>66</cp:revision>
  <cp:lastPrinted>2021-09-08T04:20:25Z</cp:lastPrinted>
  <dcterms:created xsi:type="dcterms:W3CDTF">2021-03-11T06:15:32Z</dcterms:created>
  <dcterms:modified xsi:type="dcterms:W3CDTF">2021-09-08T04:20:26Z</dcterms:modified>
</cp:coreProperties>
</file>