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E6E6E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77" autoAdjust="0"/>
    <p:restoredTop sz="94660"/>
  </p:normalViewPr>
  <p:slideViewPr>
    <p:cSldViewPr snapToGrid="0">
      <p:cViewPr varScale="1">
        <p:scale>
          <a:sx n="78" d="100"/>
          <a:sy n="78" d="100"/>
        </p:scale>
        <p:origin x="298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AC240E3-2AE6-4593-802F-20BB53BDB9D5}" type="datetimeFigureOut">
              <a:rPr kumimoji="1" lang="ja-JP" altLang="en-US" smtClean="0"/>
              <a:t>2021/9/1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881BDE-F374-4450-BBD1-D1D34D44259C}" type="slidenum">
              <a:rPr kumimoji="1" lang="ja-JP" altLang="en-US" smtClean="0"/>
              <a:t>‹#›</a:t>
            </a:fld>
            <a:endParaRPr kumimoji="1" lang="ja-JP" altLang="en-US"/>
          </a:p>
        </p:txBody>
      </p:sp>
    </p:spTree>
    <p:extLst>
      <p:ext uri="{BB962C8B-B14F-4D97-AF65-F5344CB8AC3E}">
        <p14:creationId xmlns:p14="http://schemas.microsoft.com/office/powerpoint/2010/main" val="1651570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AC240E3-2AE6-4593-802F-20BB53BDB9D5}" type="datetimeFigureOut">
              <a:rPr kumimoji="1" lang="ja-JP" altLang="en-US" smtClean="0"/>
              <a:t>2021/9/1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881BDE-F374-4450-BBD1-D1D34D44259C}" type="slidenum">
              <a:rPr kumimoji="1" lang="ja-JP" altLang="en-US" smtClean="0"/>
              <a:t>‹#›</a:t>
            </a:fld>
            <a:endParaRPr kumimoji="1" lang="ja-JP" altLang="en-US"/>
          </a:p>
        </p:txBody>
      </p:sp>
    </p:spTree>
    <p:extLst>
      <p:ext uri="{BB962C8B-B14F-4D97-AF65-F5344CB8AC3E}">
        <p14:creationId xmlns:p14="http://schemas.microsoft.com/office/powerpoint/2010/main" val="56049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AC240E3-2AE6-4593-802F-20BB53BDB9D5}" type="datetimeFigureOut">
              <a:rPr kumimoji="1" lang="ja-JP" altLang="en-US" smtClean="0"/>
              <a:t>2021/9/1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881BDE-F374-4450-BBD1-D1D34D44259C}" type="slidenum">
              <a:rPr kumimoji="1" lang="ja-JP" altLang="en-US" smtClean="0"/>
              <a:t>‹#›</a:t>
            </a:fld>
            <a:endParaRPr kumimoji="1" lang="ja-JP" altLang="en-US"/>
          </a:p>
        </p:txBody>
      </p:sp>
    </p:spTree>
    <p:extLst>
      <p:ext uri="{BB962C8B-B14F-4D97-AF65-F5344CB8AC3E}">
        <p14:creationId xmlns:p14="http://schemas.microsoft.com/office/powerpoint/2010/main" val="1543219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AC240E3-2AE6-4593-802F-20BB53BDB9D5}" type="datetimeFigureOut">
              <a:rPr kumimoji="1" lang="ja-JP" altLang="en-US" smtClean="0"/>
              <a:t>2021/9/1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881BDE-F374-4450-BBD1-D1D34D44259C}" type="slidenum">
              <a:rPr kumimoji="1" lang="ja-JP" altLang="en-US" smtClean="0"/>
              <a:t>‹#›</a:t>
            </a:fld>
            <a:endParaRPr kumimoji="1" lang="ja-JP" altLang="en-US"/>
          </a:p>
        </p:txBody>
      </p:sp>
    </p:spTree>
    <p:extLst>
      <p:ext uri="{BB962C8B-B14F-4D97-AF65-F5344CB8AC3E}">
        <p14:creationId xmlns:p14="http://schemas.microsoft.com/office/powerpoint/2010/main" val="820398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AC240E3-2AE6-4593-802F-20BB53BDB9D5}" type="datetimeFigureOut">
              <a:rPr kumimoji="1" lang="ja-JP" altLang="en-US" smtClean="0"/>
              <a:t>2021/9/1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881BDE-F374-4450-BBD1-D1D34D44259C}" type="slidenum">
              <a:rPr kumimoji="1" lang="ja-JP" altLang="en-US" smtClean="0"/>
              <a:t>‹#›</a:t>
            </a:fld>
            <a:endParaRPr kumimoji="1" lang="ja-JP" altLang="en-US"/>
          </a:p>
        </p:txBody>
      </p:sp>
    </p:spTree>
    <p:extLst>
      <p:ext uri="{BB962C8B-B14F-4D97-AF65-F5344CB8AC3E}">
        <p14:creationId xmlns:p14="http://schemas.microsoft.com/office/powerpoint/2010/main" val="2844435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AC240E3-2AE6-4593-802F-20BB53BDB9D5}" type="datetimeFigureOut">
              <a:rPr kumimoji="1" lang="ja-JP" altLang="en-US" smtClean="0"/>
              <a:t>2021/9/1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881BDE-F374-4450-BBD1-D1D34D44259C}" type="slidenum">
              <a:rPr kumimoji="1" lang="ja-JP" altLang="en-US" smtClean="0"/>
              <a:t>‹#›</a:t>
            </a:fld>
            <a:endParaRPr kumimoji="1" lang="ja-JP" altLang="en-US"/>
          </a:p>
        </p:txBody>
      </p:sp>
    </p:spTree>
    <p:extLst>
      <p:ext uri="{BB962C8B-B14F-4D97-AF65-F5344CB8AC3E}">
        <p14:creationId xmlns:p14="http://schemas.microsoft.com/office/powerpoint/2010/main" val="3030534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AC240E3-2AE6-4593-802F-20BB53BDB9D5}" type="datetimeFigureOut">
              <a:rPr kumimoji="1" lang="ja-JP" altLang="en-US" smtClean="0"/>
              <a:t>2021/9/1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881BDE-F374-4450-BBD1-D1D34D44259C}" type="slidenum">
              <a:rPr kumimoji="1" lang="ja-JP" altLang="en-US" smtClean="0"/>
              <a:t>‹#›</a:t>
            </a:fld>
            <a:endParaRPr kumimoji="1" lang="ja-JP" altLang="en-US"/>
          </a:p>
        </p:txBody>
      </p:sp>
    </p:spTree>
    <p:extLst>
      <p:ext uri="{BB962C8B-B14F-4D97-AF65-F5344CB8AC3E}">
        <p14:creationId xmlns:p14="http://schemas.microsoft.com/office/powerpoint/2010/main" val="182132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AC240E3-2AE6-4593-802F-20BB53BDB9D5}" type="datetimeFigureOut">
              <a:rPr kumimoji="1" lang="ja-JP" altLang="en-US" smtClean="0"/>
              <a:t>2021/9/1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881BDE-F374-4450-BBD1-D1D34D44259C}" type="slidenum">
              <a:rPr kumimoji="1" lang="ja-JP" altLang="en-US" smtClean="0"/>
              <a:t>‹#›</a:t>
            </a:fld>
            <a:endParaRPr kumimoji="1" lang="ja-JP" altLang="en-US"/>
          </a:p>
        </p:txBody>
      </p:sp>
    </p:spTree>
    <p:extLst>
      <p:ext uri="{BB962C8B-B14F-4D97-AF65-F5344CB8AC3E}">
        <p14:creationId xmlns:p14="http://schemas.microsoft.com/office/powerpoint/2010/main" val="3357982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C240E3-2AE6-4593-802F-20BB53BDB9D5}" type="datetimeFigureOut">
              <a:rPr kumimoji="1" lang="ja-JP" altLang="en-US" smtClean="0"/>
              <a:t>2021/9/1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881BDE-F374-4450-BBD1-D1D34D44259C}" type="slidenum">
              <a:rPr kumimoji="1" lang="ja-JP" altLang="en-US" smtClean="0"/>
              <a:t>‹#›</a:t>
            </a:fld>
            <a:endParaRPr kumimoji="1" lang="ja-JP" altLang="en-US"/>
          </a:p>
        </p:txBody>
      </p:sp>
    </p:spTree>
    <p:extLst>
      <p:ext uri="{BB962C8B-B14F-4D97-AF65-F5344CB8AC3E}">
        <p14:creationId xmlns:p14="http://schemas.microsoft.com/office/powerpoint/2010/main" val="3485412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AC240E3-2AE6-4593-802F-20BB53BDB9D5}" type="datetimeFigureOut">
              <a:rPr kumimoji="1" lang="ja-JP" altLang="en-US" smtClean="0"/>
              <a:t>2021/9/1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881BDE-F374-4450-BBD1-D1D34D44259C}" type="slidenum">
              <a:rPr kumimoji="1" lang="ja-JP" altLang="en-US" smtClean="0"/>
              <a:t>‹#›</a:t>
            </a:fld>
            <a:endParaRPr kumimoji="1" lang="ja-JP" altLang="en-US"/>
          </a:p>
        </p:txBody>
      </p:sp>
    </p:spTree>
    <p:extLst>
      <p:ext uri="{BB962C8B-B14F-4D97-AF65-F5344CB8AC3E}">
        <p14:creationId xmlns:p14="http://schemas.microsoft.com/office/powerpoint/2010/main" val="2353880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AC240E3-2AE6-4593-802F-20BB53BDB9D5}" type="datetimeFigureOut">
              <a:rPr kumimoji="1" lang="ja-JP" altLang="en-US" smtClean="0"/>
              <a:t>2021/9/1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881BDE-F374-4450-BBD1-D1D34D44259C}" type="slidenum">
              <a:rPr kumimoji="1" lang="ja-JP" altLang="en-US" smtClean="0"/>
              <a:t>‹#›</a:t>
            </a:fld>
            <a:endParaRPr kumimoji="1" lang="ja-JP" altLang="en-US"/>
          </a:p>
        </p:txBody>
      </p:sp>
    </p:spTree>
    <p:extLst>
      <p:ext uri="{BB962C8B-B14F-4D97-AF65-F5344CB8AC3E}">
        <p14:creationId xmlns:p14="http://schemas.microsoft.com/office/powerpoint/2010/main" val="3583071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AC240E3-2AE6-4593-802F-20BB53BDB9D5}" type="datetimeFigureOut">
              <a:rPr kumimoji="1" lang="ja-JP" altLang="en-US" smtClean="0"/>
              <a:t>2021/9/1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E881BDE-F374-4450-BBD1-D1D34D44259C}" type="slidenum">
              <a:rPr kumimoji="1" lang="ja-JP" altLang="en-US" smtClean="0"/>
              <a:t>‹#›</a:t>
            </a:fld>
            <a:endParaRPr kumimoji="1" lang="ja-JP" altLang="en-US"/>
          </a:p>
        </p:txBody>
      </p:sp>
    </p:spTree>
    <p:extLst>
      <p:ext uri="{BB962C8B-B14F-4D97-AF65-F5344CB8AC3E}">
        <p14:creationId xmlns:p14="http://schemas.microsoft.com/office/powerpoint/2010/main" val="319144590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94643" y="2464296"/>
            <a:ext cx="6693428" cy="2675566"/>
          </a:xfrm>
          <a:prstGeom prst="rect">
            <a:avLst/>
          </a:prstGeom>
          <a:solidFill>
            <a:srgbClr val="FFFF99"/>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8" name="グループ化 17"/>
          <p:cNvGrpSpPr/>
          <p:nvPr/>
        </p:nvGrpSpPr>
        <p:grpSpPr>
          <a:xfrm>
            <a:off x="0" y="12284"/>
            <a:ext cx="6858000" cy="2263138"/>
            <a:chOff x="0" y="11412"/>
            <a:chExt cx="6858000" cy="3213506"/>
          </a:xfrm>
          <a:solidFill>
            <a:schemeClr val="accent6"/>
          </a:solidFill>
        </p:grpSpPr>
        <p:sp>
          <p:nvSpPr>
            <p:cNvPr id="4" name="正方形/長方形 3"/>
            <p:cNvSpPr/>
            <p:nvPr/>
          </p:nvSpPr>
          <p:spPr>
            <a:xfrm>
              <a:off x="0" y="406179"/>
              <a:ext cx="6858000" cy="2818739"/>
            </a:xfrm>
            <a:prstGeom prst="rect">
              <a:avLst/>
            </a:prstGeom>
            <a:grp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正方形/長方形 1"/>
            <p:cNvSpPr/>
            <p:nvPr/>
          </p:nvSpPr>
          <p:spPr>
            <a:xfrm>
              <a:off x="0" y="11412"/>
              <a:ext cx="6858000" cy="397693"/>
            </a:xfrm>
            <a:prstGeom prst="rect">
              <a:avLst/>
            </a:prstGeom>
            <a:solidFill>
              <a:srgbClr val="FFFF00"/>
            </a:solidFill>
            <a:ln w="63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lIns="72000" tIns="72000" bIns="0" rtlCol="0" anchor="t" anchorCtr="0">
              <a:normAutofit lnSpcReduction="10000"/>
            </a:bodyPr>
            <a:lstStyle/>
            <a:p>
              <a:r>
                <a:rPr kumimoji="1" lang="en-US" altLang="ja-JP" sz="1400" dirty="0" smtClean="0">
                  <a:solidFill>
                    <a:schemeClr val="tx1">
                      <a:lumMod val="95000"/>
                      <a:lumOff val="5000"/>
                    </a:schemeClr>
                  </a:solidFill>
                  <a:latin typeface="メイリオ" panose="020B0604030504040204" pitchFamily="50" charset="-128"/>
                  <a:ea typeface="メイリオ" panose="020B0604030504040204" pitchFamily="50" charset="-128"/>
                </a:rPr>
                <a:t>【</a:t>
              </a:r>
              <a:r>
                <a:rPr kumimoji="1" lang="ja-JP" altLang="en-US" sz="1400" dirty="0" smtClean="0">
                  <a:solidFill>
                    <a:schemeClr val="tx1">
                      <a:lumMod val="95000"/>
                      <a:lumOff val="5000"/>
                    </a:schemeClr>
                  </a:solidFill>
                  <a:latin typeface="メイリオ" panose="020B0604030504040204" pitchFamily="50" charset="-128"/>
                  <a:ea typeface="メイリオ" panose="020B0604030504040204" pitchFamily="50" charset="-128"/>
                </a:rPr>
                <a:t>新型コロナウイルス対策</a:t>
              </a:r>
              <a:r>
                <a:rPr kumimoji="1" lang="en-US" altLang="ja-JP" sz="1400" dirty="0" smtClean="0">
                  <a:solidFill>
                    <a:schemeClr val="tx1">
                      <a:lumMod val="95000"/>
                      <a:lumOff val="5000"/>
                    </a:schemeClr>
                  </a:solidFill>
                  <a:latin typeface="メイリオ" panose="020B0604030504040204" pitchFamily="50" charset="-128"/>
                  <a:ea typeface="メイリオ" panose="020B0604030504040204" pitchFamily="50" charset="-128"/>
                </a:rPr>
                <a:t>】</a:t>
              </a:r>
              <a:r>
                <a:rPr kumimoji="1" lang="ja-JP" altLang="en-US" sz="1400" dirty="0" smtClean="0">
                  <a:solidFill>
                    <a:schemeClr val="tx1">
                      <a:lumMod val="95000"/>
                      <a:lumOff val="5000"/>
                    </a:schemeClr>
                  </a:solidFill>
                  <a:latin typeface="メイリオ" panose="020B0604030504040204" pitchFamily="50" charset="-128"/>
                  <a:ea typeface="メイリオ" panose="020B0604030504040204" pitchFamily="50" charset="-128"/>
                </a:rPr>
                <a:t>地域企業経営支援金支給事業（令和３年度予算事業）</a:t>
              </a:r>
              <a:endParaRPr kumimoji="1" lang="ja-JP" altLang="en-US" dirty="0">
                <a:solidFill>
                  <a:schemeClr val="tx1">
                    <a:lumMod val="95000"/>
                    <a:lumOff val="5000"/>
                  </a:schemeClr>
                </a:solidFill>
                <a:latin typeface="メイリオ" panose="020B0604030504040204" pitchFamily="50" charset="-128"/>
                <a:ea typeface="メイリオ" panose="020B0604030504040204" pitchFamily="50" charset="-128"/>
              </a:endParaRPr>
            </a:p>
          </p:txBody>
        </p:sp>
      </p:grpSp>
      <p:sp>
        <p:nvSpPr>
          <p:cNvPr id="3" name="テキスト ボックス 2"/>
          <p:cNvSpPr txBox="1"/>
          <p:nvPr/>
        </p:nvSpPr>
        <p:spPr>
          <a:xfrm>
            <a:off x="215919" y="745589"/>
            <a:ext cx="6508969" cy="769441"/>
          </a:xfrm>
          <a:prstGeom prst="rect">
            <a:avLst/>
          </a:prstGeom>
          <a:noFill/>
          <a:ln>
            <a:noFill/>
          </a:ln>
          <a:effectLst>
            <a:outerShdw blurRad="50800" dist="38100" dir="2700000" algn="tl" rotWithShape="0">
              <a:srgbClr val="002060">
                <a:alpha val="41000"/>
              </a:srgbClr>
            </a:outerShdw>
          </a:effectLst>
        </p:spPr>
        <p:txBody>
          <a:bodyPr wrap="square" rtlCol="0">
            <a:spAutoFit/>
          </a:bodyPr>
          <a:lstStyle/>
          <a:p>
            <a:pPr algn="dist"/>
            <a:r>
              <a:rPr lang="ja-JP" altLang="en-US" sz="4400" b="1" dirty="0" smtClean="0">
                <a:solidFill>
                  <a:schemeClr val="bg1"/>
                </a:solidFill>
                <a:latin typeface="メイリオ" panose="020B0604030504040204" pitchFamily="50" charset="-128"/>
                <a:ea typeface="メイリオ" panose="020B0604030504040204" pitchFamily="50" charset="-128"/>
              </a:rPr>
              <a:t>地域企業経営支援金</a:t>
            </a:r>
            <a:endParaRPr lang="en-US" altLang="ja-JP" sz="4400" b="1" dirty="0" smtClean="0">
              <a:solidFill>
                <a:schemeClr val="bg1"/>
              </a:solidFill>
              <a:latin typeface="メイリオ" panose="020B0604030504040204" pitchFamily="50" charset="-128"/>
              <a:ea typeface="メイリオ" panose="020B0604030504040204" pitchFamily="50" charset="-128"/>
            </a:endParaRPr>
          </a:p>
        </p:txBody>
      </p:sp>
      <p:sp>
        <p:nvSpPr>
          <p:cNvPr id="5" name="正方形/長方形 4"/>
          <p:cNvSpPr/>
          <p:nvPr/>
        </p:nvSpPr>
        <p:spPr>
          <a:xfrm>
            <a:off x="231245" y="1432072"/>
            <a:ext cx="6478316" cy="84335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103674" tIns="51837" rIns="103674" bIns="51837">
            <a:spAutoFit/>
          </a:bodyPr>
          <a:lstStyle/>
          <a:p>
            <a:r>
              <a:rPr lang="ja-JP" altLang="en-US" sz="1600" dirty="0" smtClean="0">
                <a:solidFill>
                  <a:schemeClr val="bg1"/>
                </a:solidFill>
                <a:latin typeface="メイリオ" panose="020B0604030504040204" pitchFamily="50" charset="-128"/>
                <a:ea typeface="メイリオ" panose="020B0604030504040204" pitchFamily="50" charset="-128"/>
              </a:rPr>
              <a:t>新型コロナウイルス感染症の感染拡大により厳しい状況にあっても、感染症対策等に取り組みながら事業継続を行えるよう、減収幅に応じて感染対策等に係る経費を支援します。</a:t>
            </a:r>
            <a:endParaRPr lang="en-US" altLang="ja-JP" sz="1600" dirty="0" smtClean="0">
              <a:solidFill>
                <a:schemeClr val="bg1"/>
              </a:solidFill>
              <a:latin typeface="メイリオ" panose="020B0604030504040204" pitchFamily="50" charset="-128"/>
              <a:ea typeface="メイリオ" panose="020B0604030504040204" pitchFamily="50" charset="-128"/>
            </a:endParaRPr>
          </a:p>
        </p:txBody>
      </p:sp>
      <p:sp>
        <p:nvSpPr>
          <p:cNvPr id="6" name="正方形/長方形 5"/>
          <p:cNvSpPr/>
          <p:nvPr/>
        </p:nvSpPr>
        <p:spPr>
          <a:xfrm>
            <a:off x="46059" y="422326"/>
            <a:ext cx="5223164" cy="38168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103674" tIns="51837" rIns="103674" bIns="51837">
            <a:spAutoFit/>
          </a:bodyPr>
          <a:lstStyle/>
          <a:p>
            <a:r>
              <a:rPr lang="ja-JP" altLang="en-US" dirty="0" smtClean="0">
                <a:solidFill>
                  <a:schemeClr val="bg1"/>
                </a:solidFill>
                <a:latin typeface="メイリオ" panose="020B0604030504040204" pitchFamily="50" charset="-128"/>
                <a:ea typeface="メイリオ" panose="020B0604030504040204" pitchFamily="50" charset="-128"/>
              </a:rPr>
              <a:t>中小企業・個人事業者向け支援事業</a:t>
            </a:r>
            <a:endParaRPr lang="ja-JP" altLang="en-US" dirty="0">
              <a:solidFill>
                <a:schemeClr val="bg1"/>
              </a:solidFill>
              <a:latin typeface="メイリオ" panose="020B0604030504040204" pitchFamily="50" charset="-128"/>
              <a:ea typeface="メイリオ" panose="020B0604030504040204" pitchFamily="50" charset="-128"/>
            </a:endParaRPr>
          </a:p>
        </p:txBody>
      </p:sp>
      <p:sp>
        <p:nvSpPr>
          <p:cNvPr id="9" name="正方形/長方形 8"/>
          <p:cNvSpPr/>
          <p:nvPr/>
        </p:nvSpPr>
        <p:spPr>
          <a:xfrm>
            <a:off x="97854" y="2508803"/>
            <a:ext cx="6690217" cy="2492990"/>
          </a:xfrm>
          <a:prstGeom prst="rect">
            <a:avLst/>
          </a:prstGeom>
        </p:spPr>
        <p:txBody>
          <a:bodyPr wrap="square">
            <a:spAutoFit/>
          </a:bodyPr>
          <a:lstStyle/>
          <a:p>
            <a:r>
              <a:rPr lang="en-US" altLang="ja-JP" sz="16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6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新型コロナウイルス感染症岩手緊急事態宣言</a:t>
            </a:r>
            <a:r>
              <a:rPr lang="ja-JP" altLang="en-US" sz="1200"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（令和３年８月</a:t>
            </a:r>
            <a:r>
              <a:rPr lang="en-US" altLang="ja-JP" sz="1200"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12</a:t>
            </a:r>
            <a:r>
              <a:rPr lang="ja-JP" altLang="en-US" sz="1200"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日発出）</a:t>
            </a:r>
            <a:r>
              <a:rPr lang="en-US" altLang="ja-JP" sz="16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5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500"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に伴う経営への影響拡大を踏まえ、本支援金の</a:t>
            </a:r>
            <a:r>
              <a:rPr lang="ja-JP" altLang="en-US" sz="1600" b="1" u="sng" dirty="0" smtClean="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上限額を引き上げます</a:t>
            </a:r>
            <a:r>
              <a:rPr lang="ja-JP" altLang="en-US" sz="1500" b="1" u="sng" dirty="0" smtClean="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500" b="1" u="sng" dirty="0" smtClean="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1400" b="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4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4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本支援金の支援金額の算定にあたり、上記</a:t>
            </a:r>
            <a:r>
              <a:rPr lang="ja-JP" altLang="en-US" sz="1400"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緊急事態宣言期間を含む場合</a:t>
            </a:r>
            <a:r>
              <a:rPr lang="ja-JP" altLang="en-US" sz="14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4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14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6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6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１店舗当たりの上限額</a:t>
            </a:r>
            <a:r>
              <a:rPr lang="ja-JP" altLang="en-US" sz="16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6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30</a:t>
            </a:r>
            <a:r>
              <a:rPr lang="ja-JP" altLang="en-US" sz="16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万円　⇒　  </a:t>
            </a:r>
            <a:r>
              <a:rPr lang="en-US" altLang="ja-JP" sz="1600" b="1" u="sng" dirty="0" smtClean="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40</a:t>
            </a:r>
            <a:r>
              <a:rPr lang="ja-JP" altLang="en-US" sz="1600" b="1" u="sng" dirty="0" smtClean="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万円</a:t>
            </a:r>
            <a:endParaRPr lang="en-US" altLang="ja-JP" sz="1600" b="1" u="sng" dirty="0" smtClean="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6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6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１事業者当たりの上限額</a:t>
            </a:r>
            <a:r>
              <a:rPr lang="ja-JP" altLang="en-US" sz="16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6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150</a:t>
            </a:r>
            <a:r>
              <a:rPr lang="ja-JP" altLang="en-US" sz="16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万円　⇒　</a:t>
            </a:r>
            <a:r>
              <a:rPr lang="en-US" altLang="ja-JP" sz="1600" b="1" u="sng" dirty="0" smtClean="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200</a:t>
            </a:r>
            <a:r>
              <a:rPr lang="ja-JP" altLang="en-US" sz="1600" b="1" u="sng" dirty="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万</a:t>
            </a:r>
            <a:r>
              <a:rPr lang="ja-JP" altLang="en-US" sz="1600" b="1" u="sng" dirty="0" smtClean="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円</a:t>
            </a:r>
            <a:endParaRPr lang="en-US" altLang="ja-JP" sz="1600" b="1" u="sng" dirty="0" smtClean="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14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4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　緊急事態宣言発出以降の申請であっても宣言期間を含まない期間での申請の場合は上限額は</a:t>
            </a:r>
            <a:endParaRPr lang="en-US" altLang="ja-JP" sz="1100" dirty="0" smtClean="0">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　引き上げにはなりません。</a:t>
            </a:r>
            <a:endParaRPr lang="en-US" altLang="ja-JP" sz="1100" dirty="0" smtClean="0">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100" u="sng" dirty="0" smtClean="0">
                <a:latin typeface="メイリオ" panose="020B0604030504040204" pitchFamily="50" charset="-128"/>
                <a:ea typeface="メイリオ" panose="020B0604030504040204" pitchFamily="50" charset="-128"/>
                <a:cs typeface="Times New Roman" panose="02020603050405020304" pitchFamily="18" charset="0"/>
              </a:rPr>
              <a:t>既に本支援金の支給を受けている場合</a:t>
            </a:r>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には、宣言期間を含む期間での</a:t>
            </a:r>
            <a:r>
              <a:rPr lang="ja-JP" altLang="en-US" sz="1100" u="sng" dirty="0" smtClean="0">
                <a:latin typeface="メイリオ" panose="020B0604030504040204" pitchFamily="50" charset="-128"/>
                <a:ea typeface="メイリオ" panose="020B0604030504040204" pitchFamily="50" charset="-128"/>
                <a:cs typeface="Times New Roman" panose="02020603050405020304" pitchFamily="18" charset="0"/>
              </a:rPr>
              <a:t>変更申請が可能</a:t>
            </a:r>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です。　</a:t>
            </a:r>
            <a:endParaRPr lang="en-US" altLang="ja-JP" sz="1100" dirty="0">
              <a:latin typeface="メイリオ" panose="020B0604030504040204" pitchFamily="50" charset="-128"/>
              <a:ea typeface="メイリオ" panose="020B0604030504040204" pitchFamily="50" charset="-128"/>
              <a:cs typeface="Times New Roman" panose="02020603050405020304" pitchFamily="18" charset="0"/>
            </a:endParaRPr>
          </a:p>
        </p:txBody>
      </p:sp>
      <p:grpSp>
        <p:nvGrpSpPr>
          <p:cNvPr id="15" name="グループ化 14"/>
          <p:cNvGrpSpPr/>
          <p:nvPr/>
        </p:nvGrpSpPr>
        <p:grpSpPr>
          <a:xfrm>
            <a:off x="149524" y="5287376"/>
            <a:ext cx="6641758" cy="2063990"/>
            <a:chOff x="70772" y="5176124"/>
            <a:chExt cx="6641758" cy="2164358"/>
          </a:xfrm>
        </p:grpSpPr>
        <p:grpSp>
          <p:nvGrpSpPr>
            <p:cNvPr id="14" name="グループ化 13"/>
            <p:cNvGrpSpPr/>
            <p:nvPr/>
          </p:nvGrpSpPr>
          <p:grpSpPr>
            <a:xfrm>
              <a:off x="70772" y="5176124"/>
              <a:ext cx="6641758" cy="2164358"/>
              <a:chOff x="83130" y="5252886"/>
              <a:chExt cx="6641758" cy="2164358"/>
            </a:xfrm>
          </p:grpSpPr>
          <p:sp>
            <p:nvSpPr>
              <p:cNvPr id="11" name="角丸四角形 10"/>
              <p:cNvSpPr/>
              <p:nvPr/>
            </p:nvSpPr>
            <p:spPr>
              <a:xfrm>
                <a:off x="83130" y="5281512"/>
                <a:ext cx="6641758" cy="2135732"/>
              </a:xfrm>
              <a:prstGeom prst="roundRect">
                <a:avLst>
                  <a:gd name="adj" fmla="val 9552"/>
                </a:avLst>
              </a:prstGeom>
              <a:solidFill>
                <a:schemeClr val="accent6">
                  <a:lumMod val="40000"/>
                  <a:lumOff val="60000"/>
                </a:schemeClr>
              </a:solid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3200" b="1" dirty="0" smtClean="0">
                  <a:solidFill>
                    <a:srgbClr val="FF0000"/>
                  </a:solidFill>
                  <a:latin typeface="BIZ UDゴシック" panose="020B0400000000000000" pitchFamily="49" charset="-128"/>
                  <a:ea typeface="BIZ UDゴシック" panose="020B0400000000000000" pitchFamily="49" charset="-128"/>
                </a:endParaRPr>
              </a:p>
            </p:txBody>
          </p:sp>
          <p:sp>
            <p:nvSpPr>
              <p:cNvPr id="13" name="片側の 2 つの角を丸めた四角形 12"/>
              <p:cNvSpPr/>
              <p:nvPr/>
            </p:nvSpPr>
            <p:spPr>
              <a:xfrm>
                <a:off x="83130" y="5252886"/>
                <a:ext cx="6641758" cy="386305"/>
              </a:xfrm>
              <a:prstGeom prst="round2SameRect">
                <a:avLst>
                  <a:gd name="adj1" fmla="val 50000"/>
                  <a:gd name="adj2" fmla="val 0"/>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t>　</a:t>
                </a:r>
                <a:r>
                  <a:rPr kumimoji="1" lang="ja-JP" altLang="en-US" sz="1600" b="1" dirty="0" smtClean="0">
                    <a:latin typeface="メイリオ" panose="020B0604030504040204" pitchFamily="50" charset="-128"/>
                    <a:ea typeface="メイリオ" panose="020B0604030504040204" pitchFamily="50" charset="-128"/>
                  </a:rPr>
                  <a:t>地域企業経営支援金とは？</a:t>
                </a:r>
                <a:endParaRPr kumimoji="1" lang="ja-JP" altLang="en-US" sz="1600" b="1" dirty="0">
                  <a:latin typeface="メイリオ" panose="020B0604030504040204" pitchFamily="50" charset="-128"/>
                  <a:ea typeface="メイリオ" panose="020B0604030504040204" pitchFamily="50" charset="-128"/>
                </a:endParaRPr>
              </a:p>
            </p:txBody>
          </p:sp>
        </p:grpSp>
        <p:sp>
          <p:nvSpPr>
            <p:cNvPr id="12" name="テキスト ボックス 11"/>
            <p:cNvSpPr txBox="1"/>
            <p:nvPr/>
          </p:nvSpPr>
          <p:spPr>
            <a:xfrm>
              <a:off x="109808" y="5580189"/>
              <a:ext cx="6521001" cy="1580191"/>
            </a:xfrm>
            <a:prstGeom prst="rect">
              <a:avLst/>
            </a:prstGeom>
            <a:noFill/>
          </p:spPr>
          <p:txBody>
            <a:bodyPr wrap="square" rtlCol="0">
              <a:spAutoFit/>
            </a:bodyPr>
            <a:lstStyle/>
            <a:p>
              <a:r>
                <a:rPr lang="ja-JP" altLang="en-US" sz="1600" dirty="0" smtClean="0">
                  <a:solidFill>
                    <a:schemeClr val="tx2"/>
                  </a:solidFill>
                  <a:latin typeface="メイリオ" panose="020B0604030504040204" pitchFamily="50" charset="-128"/>
                  <a:ea typeface="メイリオ" panose="020B0604030504040204" pitchFamily="50" charset="-128"/>
                </a:rPr>
                <a:t>　</a:t>
              </a:r>
              <a:r>
                <a:rPr lang="ja-JP" altLang="en-US" sz="1400" b="1" u="sng" dirty="0">
                  <a:latin typeface="メイリオ" panose="020B0604030504040204" pitchFamily="50" charset="-128"/>
                  <a:ea typeface="メイリオ" panose="020B0604030504040204" pitchFamily="50" charset="-128"/>
                  <a:cs typeface="Times New Roman" panose="02020603050405020304" pitchFamily="18" charset="0"/>
                </a:rPr>
                <a:t>令和３年４月から令和４年３月の</a:t>
              </a:r>
              <a:r>
                <a:rPr lang="ja-JP" altLang="en-US" sz="1400" b="1" u="sng" dirty="0" smtClean="0">
                  <a:latin typeface="メイリオ" panose="020B0604030504040204" pitchFamily="50" charset="-128"/>
                  <a:ea typeface="メイリオ" panose="020B0604030504040204" pitchFamily="50" charset="-128"/>
                  <a:cs typeface="Times New Roman" panose="02020603050405020304" pitchFamily="18" charset="0"/>
                </a:rPr>
                <a:t>期間</a:t>
              </a:r>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の</a:t>
              </a: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うち、いずれか</a:t>
              </a:r>
              <a:endParaRPr lang="en-US" altLang="ja-JP" sz="1400" dirty="0">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400" u="sng" dirty="0" smtClean="0">
                  <a:latin typeface="メイリオ" panose="020B0604030504040204" pitchFamily="50" charset="-128"/>
                  <a:ea typeface="メイリオ" panose="020B0604030504040204" pitchFamily="50" charset="-128"/>
                  <a:cs typeface="Times New Roman" panose="02020603050405020304" pitchFamily="18" charset="0"/>
                </a:rPr>
                <a:t>１か月</a:t>
              </a:r>
              <a:r>
                <a:rPr lang="ja-JP" altLang="en-US" sz="1400" u="sng" dirty="0">
                  <a:latin typeface="メイリオ" panose="020B0604030504040204" pitchFamily="50" charset="-128"/>
                  <a:ea typeface="メイリオ" panose="020B0604030504040204" pitchFamily="50" charset="-128"/>
                  <a:cs typeface="Times New Roman" panose="02020603050405020304" pitchFamily="18" charset="0"/>
                </a:rPr>
                <a:t>の売上が前々年同月比</a:t>
              </a:r>
              <a:r>
                <a:rPr lang="en-US" altLang="ja-JP" sz="1400" b="1" u="sng"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50</a:t>
              </a:r>
              <a:r>
                <a:rPr lang="ja-JP" altLang="en-US" sz="1400" b="1" u="sng"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％以上減少</a:t>
              </a: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、または</a:t>
              </a:r>
              <a:r>
                <a:rPr lang="ja-JP" altLang="en-US" sz="1400" u="sng" dirty="0">
                  <a:latin typeface="メイリオ" panose="020B0604030504040204" pitchFamily="50" charset="-128"/>
                  <a:ea typeface="メイリオ" panose="020B0604030504040204" pitchFamily="50" charset="-128"/>
                  <a:cs typeface="Times New Roman" panose="02020603050405020304" pitchFamily="18" charset="0"/>
                </a:rPr>
                <a:t>連続</a:t>
              </a:r>
              <a:r>
                <a:rPr lang="ja-JP" altLang="en-US" sz="1400" u="sng" dirty="0" smtClean="0">
                  <a:latin typeface="メイリオ" panose="020B0604030504040204" pitchFamily="50" charset="-128"/>
                  <a:ea typeface="メイリオ" panose="020B0604030504040204" pitchFamily="50" charset="-128"/>
                  <a:cs typeface="Times New Roman" panose="02020603050405020304" pitchFamily="18" charset="0"/>
                </a:rPr>
                <a:t>する３か月</a:t>
              </a:r>
              <a:r>
                <a:rPr lang="ja-JP" altLang="en-US" sz="1400" u="sng" dirty="0">
                  <a:latin typeface="メイリオ" panose="020B0604030504040204" pitchFamily="50" charset="-128"/>
                  <a:ea typeface="メイリオ" panose="020B0604030504040204" pitchFamily="50" charset="-128"/>
                  <a:cs typeface="Times New Roman" panose="02020603050405020304" pitchFamily="18" charset="0"/>
                </a:rPr>
                <a:t>の売上が前々年同期比</a:t>
              </a:r>
              <a:r>
                <a:rPr lang="en-US" altLang="ja-JP" sz="1400" b="1" u="sng"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30</a:t>
              </a:r>
              <a:r>
                <a:rPr lang="ja-JP" altLang="en-US" sz="1400" b="1" u="sng"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％以上減少</a:t>
              </a: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している</a:t>
              </a:r>
              <a:r>
                <a:rPr lang="ja-JP" altLang="en-US" sz="1400" u="sng" dirty="0">
                  <a:latin typeface="メイリオ" panose="020B0604030504040204" pitchFamily="50" charset="-128"/>
                  <a:ea typeface="メイリオ" panose="020B0604030504040204" pitchFamily="50" charset="-128"/>
                  <a:cs typeface="Times New Roman" panose="02020603050405020304" pitchFamily="18" charset="0"/>
                </a:rPr>
                <a:t>対象</a:t>
              </a:r>
              <a:r>
                <a:rPr lang="ja-JP" altLang="en-US" sz="1400" u="sng" dirty="0" smtClean="0">
                  <a:latin typeface="メイリオ" panose="020B0604030504040204" pitchFamily="50" charset="-128"/>
                  <a:ea typeface="メイリオ" panose="020B0604030504040204" pitchFamily="50" charset="-128"/>
                  <a:cs typeface="Times New Roman" panose="02020603050405020304" pitchFamily="18" charset="0"/>
                </a:rPr>
                <a:t>業種を営む中小</a:t>
              </a:r>
              <a:r>
                <a:rPr lang="ja-JP" altLang="en-US" sz="1400" u="sng" dirty="0">
                  <a:latin typeface="メイリオ" panose="020B0604030504040204" pitchFamily="50" charset="-128"/>
                  <a:ea typeface="メイリオ" panose="020B0604030504040204" pitchFamily="50" charset="-128"/>
                  <a:cs typeface="Times New Roman" panose="02020603050405020304" pitchFamily="18" charset="0"/>
                </a:rPr>
                <a:t>企業者</a:t>
              </a: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の</a:t>
              </a:r>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方が対象となる支援金です。</a:t>
              </a:r>
              <a:endPar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　対象業種については裏面を参照してください。</a:t>
              </a:r>
              <a:endParaRPr lang="en-US" altLang="ja-JP" sz="1100" dirty="0">
                <a:latin typeface="メイリオ" panose="020B0604030504040204" pitchFamily="50" charset="-128"/>
                <a:ea typeface="メイリオ" panose="020B0604030504040204" pitchFamily="50" charset="-128"/>
                <a:cs typeface="Times New Roman" panose="02020603050405020304" pitchFamily="18" charset="0"/>
              </a:endParaRPr>
            </a:p>
            <a:p>
              <a:r>
                <a:rPr lang="en-US" altLang="ja-JP" sz="11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　支援金の額の算定においては、今年度と前々年度の連続する３か月間同士の比較を行います。</a:t>
              </a:r>
              <a:endParaRPr lang="en-US" altLang="ja-JP" sz="1100" dirty="0" smtClean="0">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100" u="sng" dirty="0">
                  <a:latin typeface="メイリオ" panose="020B0604030504040204" pitchFamily="50" charset="-128"/>
                  <a:ea typeface="メイリオ" panose="020B0604030504040204" pitchFamily="50" charset="-128"/>
                  <a:cs typeface="Times New Roman" panose="02020603050405020304" pitchFamily="18" charset="0"/>
                </a:rPr>
                <a:t>令和２年</a:t>
              </a:r>
              <a:r>
                <a:rPr lang="en-US" altLang="ja-JP" sz="1100" u="sng" dirty="0">
                  <a:latin typeface="メイリオ" panose="020B0604030504040204" pitchFamily="50" charset="-128"/>
                  <a:ea typeface="メイリオ" panose="020B0604030504040204" pitchFamily="50" charset="-128"/>
                  <a:cs typeface="Times New Roman" panose="02020603050405020304" pitchFamily="18" charset="0"/>
                </a:rPr>
                <a:t>11</a:t>
              </a:r>
              <a:r>
                <a:rPr lang="ja-JP" altLang="en-US" sz="1100" u="sng" dirty="0">
                  <a:latin typeface="メイリオ" panose="020B0604030504040204" pitchFamily="50" charset="-128"/>
                  <a:ea typeface="メイリオ" panose="020B0604030504040204" pitchFamily="50" charset="-128"/>
                  <a:cs typeface="Times New Roman" panose="02020603050405020304" pitchFamily="18" charset="0"/>
                </a:rPr>
                <a:t>月から令和３年３月を対象とした支援金とは別の事業</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です（併給可）。</a:t>
              </a:r>
              <a:endParaRPr lang="en-US" altLang="ja-JP" sz="1100" dirty="0">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　本事業は県の予算を活用し、商工団体が実施します</a:t>
              </a:r>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400" dirty="0">
                <a:latin typeface="メイリオ" panose="020B0604030504040204" pitchFamily="50" charset="-128"/>
                <a:ea typeface="メイリオ" panose="020B0604030504040204" pitchFamily="50" charset="-128"/>
                <a:cs typeface="Times New Roman" panose="02020603050405020304" pitchFamily="18" charset="0"/>
              </a:endParaRPr>
            </a:p>
          </p:txBody>
        </p:sp>
      </p:grpSp>
      <p:grpSp>
        <p:nvGrpSpPr>
          <p:cNvPr id="19" name="グループ化 18"/>
          <p:cNvGrpSpPr/>
          <p:nvPr/>
        </p:nvGrpSpPr>
        <p:grpSpPr>
          <a:xfrm>
            <a:off x="168691" y="7420153"/>
            <a:ext cx="6540870" cy="1556565"/>
            <a:chOff x="126359" y="6937970"/>
            <a:chExt cx="6540870" cy="1655059"/>
          </a:xfrm>
        </p:grpSpPr>
        <p:sp>
          <p:nvSpPr>
            <p:cNvPr id="25" name="正方形/長方形 24"/>
            <p:cNvSpPr/>
            <p:nvPr/>
          </p:nvSpPr>
          <p:spPr>
            <a:xfrm>
              <a:off x="126359" y="6937970"/>
              <a:ext cx="6540870" cy="624815"/>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3674" tIns="36000" rIns="103674" bIns="51837" numCol="1" spcCol="0" rtlCol="0" fromWordArt="0" anchor="t" anchorCtr="0" forceAA="0" compatLnSpc="1">
              <a:prstTxWarp prst="textNoShape">
                <a:avLst/>
              </a:prstTxWarp>
              <a:noAutofit/>
            </a:bodyPr>
            <a:lstStyle/>
            <a:p>
              <a:r>
                <a:rPr lang="en-US" altLang="ja-JP" sz="1400" b="1" dirty="0" smtClean="0">
                  <a:solidFill>
                    <a:schemeClr val="tx1"/>
                  </a:solidFill>
                  <a:latin typeface="メイリオ" panose="020B0604030504040204" pitchFamily="50" charset="-128"/>
                  <a:ea typeface="メイリオ" panose="020B0604030504040204" pitchFamily="50" charset="-128"/>
                </a:rPr>
                <a:t>【 </a:t>
              </a:r>
              <a:r>
                <a:rPr lang="ja-JP" altLang="en-US" sz="1400" b="1" dirty="0" smtClean="0">
                  <a:solidFill>
                    <a:schemeClr val="tx1"/>
                  </a:solidFill>
                  <a:latin typeface="メイリオ" panose="020B0604030504040204" pitchFamily="50" charset="-128"/>
                  <a:ea typeface="メイリオ" panose="020B0604030504040204" pitchFamily="50" charset="-128"/>
                </a:rPr>
                <a:t>申請期限 </a:t>
              </a:r>
              <a:r>
                <a:rPr lang="en-US" altLang="ja-JP" sz="1400" b="1" dirty="0" smtClean="0">
                  <a:solidFill>
                    <a:schemeClr val="tx1"/>
                  </a:solidFill>
                  <a:latin typeface="メイリオ" panose="020B0604030504040204" pitchFamily="50" charset="-128"/>
                  <a:ea typeface="メイリオ" panose="020B0604030504040204" pitchFamily="50" charset="-128"/>
                </a:rPr>
                <a:t>】</a:t>
              </a:r>
            </a:p>
            <a:p>
              <a:r>
                <a:rPr lang="en-US" altLang="ja-JP" dirty="0" smtClean="0">
                  <a:solidFill>
                    <a:schemeClr val="tx1"/>
                  </a:solidFill>
                  <a:latin typeface="メイリオ" panose="020B0604030504040204" pitchFamily="50" charset="-128"/>
                  <a:ea typeface="メイリオ" panose="020B0604030504040204" pitchFamily="50" charset="-128"/>
                </a:rPr>
                <a:t> </a:t>
              </a:r>
              <a:r>
                <a:rPr lang="ja-JP" altLang="en-US" dirty="0" smtClean="0">
                  <a:solidFill>
                    <a:schemeClr val="tx1"/>
                  </a:solidFill>
                  <a:latin typeface="メイリオ" panose="020B0604030504040204" pitchFamily="50" charset="-128"/>
                  <a:ea typeface="メイリオ" panose="020B0604030504040204" pitchFamily="50" charset="-128"/>
                </a:rPr>
                <a:t>令和４年</a:t>
              </a:r>
              <a:r>
                <a:rPr lang="ja-JP" altLang="en-US" sz="2000" b="1" dirty="0" smtClean="0">
                  <a:solidFill>
                    <a:srgbClr val="FF0000"/>
                  </a:solidFill>
                  <a:latin typeface="メイリオ" panose="020B0604030504040204" pitchFamily="50" charset="-128"/>
                  <a:ea typeface="メイリオ" panose="020B0604030504040204" pitchFamily="50" charset="-128"/>
                </a:rPr>
                <a:t>３月</a:t>
              </a:r>
              <a:r>
                <a:rPr lang="en-US" altLang="ja-JP" sz="2000" b="1" dirty="0" smtClean="0">
                  <a:solidFill>
                    <a:srgbClr val="FF0000"/>
                  </a:solidFill>
                  <a:latin typeface="メイリオ" panose="020B0604030504040204" pitchFamily="50" charset="-128"/>
                  <a:ea typeface="メイリオ" panose="020B0604030504040204" pitchFamily="50" charset="-128"/>
                </a:rPr>
                <a:t>31</a:t>
              </a:r>
              <a:r>
                <a:rPr lang="ja-JP" altLang="en-US" sz="2000" b="1" dirty="0" smtClean="0">
                  <a:solidFill>
                    <a:srgbClr val="FF0000"/>
                  </a:solidFill>
                  <a:latin typeface="メイリオ" panose="020B0604030504040204" pitchFamily="50" charset="-128"/>
                  <a:ea typeface="メイリオ" panose="020B0604030504040204" pitchFamily="50" charset="-128"/>
                </a:rPr>
                <a:t>日（木）</a:t>
              </a:r>
              <a:r>
                <a:rPr lang="ja-JP" altLang="en-US" dirty="0" smtClean="0">
                  <a:solidFill>
                    <a:schemeClr val="tx1"/>
                  </a:solidFill>
                  <a:latin typeface="メイリオ" panose="020B0604030504040204" pitchFamily="50" charset="-128"/>
                  <a:ea typeface="メイリオ" panose="020B0604030504040204" pitchFamily="50" charset="-128"/>
                </a:rPr>
                <a:t>まで  </a:t>
              </a:r>
              <a:r>
                <a:rPr lang="en-US" altLang="ja-JP" sz="1100" dirty="0" smtClean="0">
                  <a:solidFill>
                    <a:schemeClr val="tx1"/>
                  </a:solidFill>
                  <a:latin typeface="メイリオ" panose="020B0604030504040204" pitchFamily="50" charset="-128"/>
                  <a:ea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rPr>
                <a:t>当日の消印有効）</a:t>
              </a:r>
              <a:endParaRPr lang="en-US" altLang="ja-JP" sz="1100" dirty="0" smtClean="0">
                <a:solidFill>
                  <a:schemeClr val="tx1"/>
                </a:solidFill>
                <a:latin typeface="メイリオ" panose="020B0604030504040204" pitchFamily="50" charset="-128"/>
                <a:ea typeface="メイリオ" panose="020B0604030504040204" pitchFamily="50" charset="-128"/>
              </a:endParaRPr>
            </a:p>
            <a:p>
              <a:endParaRPr lang="en-US" altLang="ja-JP" sz="2000" dirty="0" smtClean="0">
                <a:solidFill>
                  <a:schemeClr val="tx1"/>
                </a:solidFill>
                <a:latin typeface="メイリオ" panose="020B0604030504040204" pitchFamily="50" charset="-128"/>
                <a:ea typeface="メイリオ" panose="020B0604030504040204" pitchFamily="50" charset="-128"/>
              </a:endParaRPr>
            </a:p>
            <a:p>
              <a:endParaRPr lang="en-US" altLang="ja-JP" sz="1600" b="1" dirty="0" smtClean="0">
                <a:solidFill>
                  <a:srgbClr val="002060"/>
                </a:solidFill>
                <a:latin typeface="メイリオ" panose="020B0604030504040204" pitchFamily="50" charset="-128"/>
                <a:ea typeface="メイリオ" panose="020B0604030504040204" pitchFamily="50" charset="-128"/>
              </a:endParaRPr>
            </a:p>
            <a:p>
              <a:r>
                <a:rPr lang="ja-JP" altLang="en-US" sz="1600" b="1" dirty="0">
                  <a:solidFill>
                    <a:srgbClr val="002060"/>
                  </a:solidFill>
                  <a:latin typeface="メイリオ" panose="020B0604030504040204" pitchFamily="50" charset="-128"/>
                  <a:ea typeface="メイリオ" panose="020B0604030504040204" pitchFamily="50" charset="-128"/>
                </a:rPr>
                <a:t>　</a:t>
              </a:r>
              <a:endParaRPr lang="en-US" altLang="ja-JP" sz="1600" b="1" dirty="0">
                <a:solidFill>
                  <a:srgbClr val="002060"/>
                </a:solidFill>
                <a:latin typeface="メイリオ" panose="020B0604030504040204" pitchFamily="50" charset="-128"/>
                <a:ea typeface="メイリオ" panose="020B0604030504040204" pitchFamily="50" charset="-128"/>
              </a:endParaRPr>
            </a:p>
            <a:p>
              <a:endParaRPr lang="en-US" altLang="ja-JP" sz="1600" b="1" dirty="0">
                <a:solidFill>
                  <a:schemeClr val="tx1"/>
                </a:solidFill>
                <a:latin typeface="メイリオ" panose="020B0604030504040204" pitchFamily="50" charset="-128"/>
                <a:ea typeface="メイリオ" panose="020B0604030504040204" pitchFamily="50" charset="-128"/>
              </a:endParaRPr>
            </a:p>
            <a:p>
              <a:pPr algn="ctr"/>
              <a:endParaRPr lang="en-US" altLang="ja-JP" sz="1134" dirty="0">
                <a:solidFill>
                  <a:prstClr val="black"/>
                </a:solidFill>
                <a:latin typeface="HG丸ｺﾞｼｯｸM-PRO" panose="020F0600000000000000" pitchFamily="50" charset="-128"/>
                <a:ea typeface="HG丸ｺﾞｼｯｸM-PRO" panose="020F0600000000000000" pitchFamily="50" charset="-128"/>
              </a:endParaRPr>
            </a:p>
            <a:p>
              <a:pPr algn="ctr"/>
              <a:endParaRPr lang="en-US" altLang="ja-JP" sz="1134" dirty="0">
                <a:solidFill>
                  <a:prstClr val="black"/>
                </a:solidFill>
                <a:latin typeface="HG丸ｺﾞｼｯｸM-PRO" panose="020F0600000000000000" pitchFamily="50" charset="-128"/>
                <a:ea typeface="HG丸ｺﾞｼｯｸM-PRO" panose="020F0600000000000000" pitchFamily="50" charset="-128"/>
              </a:endParaRPr>
            </a:p>
            <a:p>
              <a:pPr algn="ctr"/>
              <a:endParaRPr lang="en-US" altLang="ja-JP" sz="1134" dirty="0">
                <a:solidFill>
                  <a:prstClr val="black"/>
                </a:solidFill>
                <a:latin typeface="HG丸ｺﾞｼｯｸM-PRO" panose="020F0600000000000000" pitchFamily="50" charset="-128"/>
                <a:ea typeface="HG丸ｺﾞｼｯｸM-PRO" panose="020F0600000000000000" pitchFamily="50" charset="-128"/>
              </a:endParaRPr>
            </a:p>
            <a:p>
              <a:pPr algn="ctr"/>
              <a:endParaRPr lang="en-US" altLang="ja-JP" sz="1134" dirty="0">
                <a:solidFill>
                  <a:prstClr val="black"/>
                </a:solidFill>
                <a:latin typeface="HG丸ｺﾞｼｯｸM-PRO" panose="020F0600000000000000" pitchFamily="50" charset="-128"/>
                <a:ea typeface="HG丸ｺﾞｼｯｸM-PRO" panose="020F0600000000000000" pitchFamily="50" charset="-128"/>
              </a:endParaRPr>
            </a:p>
            <a:p>
              <a:pPr algn="ctr"/>
              <a:endParaRPr lang="en-US" altLang="ja-JP" sz="1134" dirty="0">
                <a:solidFill>
                  <a:prstClr val="black"/>
                </a:solidFill>
                <a:latin typeface="HG丸ｺﾞｼｯｸM-PRO" panose="020F0600000000000000" pitchFamily="50" charset="-128"/>
                <a:ea typeface="HG丸ｺﾞｼｯｸM-PRO" panose="020F0600000000000000" pitchFamily="50" charset="-128"/>
              </a:endParaRPr>
            </a:p>
            <a:p>
              <a:pPr algn="ctr"/>
              <a:endParaRPr lang="en-US" altLang="ja-JP" sz="1134" dirty="0">
                <a:solidFill>
                  <a:prstClr val="black"/>
                </a:solidFill>
                <a:latin typeface="HG丸ｺﾞｼｯｸM-PRO" panose="020F0600000000000000" pitchFamily="50" charset="-128"/>
                <a:ea typeface="HG丸ｺﾞｼｯｸM-PRO" panose="020F0600000000000000" pitchFamily="50" charset="-128"/>
              </a:endParaRPr>
            </a:p>
            <a:p>
              <a:pPr algn="ctr"/>
              <a:endParaRPr lang="en-US" altLang="ja-JP" sz="1134" dirty="0">
                <a:solidFill>
                  <a:prstClr val="black"/>
                </a:solidFill>
                <a:latin typeface="HG丸ｺﾞｼｯｸM-PRO" panose="020F0600000000000000" pitchFamily="50" charset="-128"/>
                <a:ea typeface="HG丸ｺﾞｼｯｸM-PRO" panose="020F0600000000000000" pitchFamily="50" charset="-128"/>
              </a:endParaRPr>
            </a:p>
            <a:p>
              <a:pPr algn="ctr"/>
              <a:endParaRPr lang="en-US" altLang="ja-JP" sz="1134" dirty="0">
                <a:solidFill>
                  <a:prstClr val="black"/>
                </a:solidFill>
                <a:latin typeface="HG丸ｺﾞｼｯｸM-PRO" panose="020F0600000000000000" pitchFamily="50" charset="-128"/>
                <a:ea typeface="HG丸ｺﾞｼｯｸM-PRO" panose="020F0600000000000000" pitchFamily="50" charset="-128"/>
              </a:endParaRPr>
            </a:p>
            <a:p>
              <a:pPr algn="ctr"/>
              <a:endParaRPr lang="en-US" altLang="ja-JP" sz="1134" dirty="0">
                <a:solidFill>
                  <a:prstClr val="black"/>
                </a:solidFill>
                <a:latin typeface="HG丸ｺﾞｼｯｸM-PRO" panose="020F0600000000000000" pitchFamily="50" charset="-128"/>
                <a:ea typeface="HG丸ｺﾞｼｯｸM-PRO" panose="020F0600000000000000" pitchFamily="50" charset="-128"/>
              </a:endParaRPr>
            </a:p>
            <a:p>
              <a:pPr algn="ctr"/>
              <a:endParaRPr lang="en-US" altLang="ja-JP" sz="1134" dirty="0">
                <a:solidFill>
                  <a:prstClr val="black"/>
                </a:solidFill>
                <a:latin typeface="HG丸ｺﾞｼｯｸM-PRO" panose="020F0600000000000000" pitchFamily="50" charset="-128"/>
                <a:ea typeface="HG丸ｺﾞｼｯｸM-PRO" panose="020F0600000000000000" pitchFamily="50" charset="-128"/>
              </a:endParaRPr>
            </a:p>
            <a:p>
              <a:pPr algn="ctr"/>
              <a:endParaRPr lang="en-US" altLang="ja-JP" sz="1474" b="1" dirty="0">
                <a:solidFill>
                  <a:srgbClr val="FF0000"/>
                </a:solidFill>
                <a:latin typeface="HG丸ｺﾞｼｯｸM-PRO" panose="020F0600000000000000" pitchFamily="50" charset="-128"/>
                <a:ea typeface="HG丸ｺﾞｼｯｸM-PRO" panose="020F0600000000000000" pitchFamily="50" charset="-128"/>
              </a:endParaRPr>
            </a:p>
            <a:p>
              <a:pPr algn="ctr"/>
              <a:endParaRPr lang="en-US" altLang="ja-JP" sz="1474" b="1" dirty="0">
                <a:solidFill>
                  <a:srgbClr val="FF0000"/>
                </a:solidFill>
                <a:latin typeface="HG丸ｺﾞｼｯｸM-PRO" panose="020F0600000000000000" pitchFamily="50" charset="-128"/>
                <a:ea typeface="HG丸ｺﾞｼｯｸM-PRO" panose="020F0600000000000000" pitchFamily="50" charset="-128"/>
              </a:endParaRPr>
            </a:p>
            <a:p>
              <a:pPr algn="ctr"/>
              <a:endParaRPr lang="ja-JP" altLang="en-US" sz="1474" b="1" dirty="0">
                <a:solidFill>
                  <a:srgbClr val="FF0000"/>
                </a:solidFill>
                <a:latin typeface="HG丸ｺﾞｼｯｸM-PRO" panose="020F0600000000000000" pitchFamily="50" charset="-128"/>
                <a:ea typeface="HG丸ｺﾞｼｯｸM-PRO" panose="020F0600000000000000" pitchFamily="50" charset="-128"/>
              </a:endParaRPr>
            </a:p>
            <a:p>
              <a:pPr algn="ctr"/>
              <a:endParaRPr lang="en-US" altLang="ja-JP" sz="1474" dirty="0">
                <a:solidFill>
                  <a:prstClr val="black"/>
                </a:solidFill>
                <a:latin typeface="HG丸ｺﾞｼｯｸM-PRO" panose="020F0600000000000000" pitchFamily="50" charset="-128"/>
                <a:ea typeface="HG丸ｺﾞｼｯｸM-PRO" panose="020F0600000000000000" pitchFamily="50" charset="-128"/>
              </a:endParaRPr>
            </a:p>
          </p:txBody>
        </p:sp>
        <p:sp>
          <p:nvSpPr>
            <p:cNvPr id="26" name="テキスト ボックス 25"/>
            <p:cNvSpPr txBox="1"/>
            <p:nvPr/>
          </p:nvSpPr>
          <p:spPr>
            <a:xfrm>
              <a:off x="261049" y="7573192"/>
              <a:ext cx="4814647" cy="785404"/>
            </a:xfrm>
            <a:prstGeom prst="rect">
              <a:avLst/>
            </a:prstGeom>
            <a:noFill/>
          </p:spPr>
          <p:txBody>
            <a:bodyPr wrap="square" rtlCol="0">
              <a:spAutoFit/>
            </a:bodyPr>
            <a:lstStyle/>
            <a:p>
              <a:r>
                <a:rPr lang="ja-JP" altLang="en-US" sz="1400" dirty="0" smtClean="0">
                  <a:latin typeface="メイリオ" panose="020B0604030504040204" pitchFamily="50" charset="-128"/>
                  <a:ea typeface="メイリオ" panose="020B0604030504040204" pitchFamily="50" charset="-128"/>
                </a:rPr>
                <a:t>支援金の申請にあたっては、</a:t>
              </a:r>
              <a:r>
                <a:rPr lang="ja-JP" altLang="en-US" sz="1400" b="1" u="sng" dirty="0" smtClean="0">
                  <a:latin typeface="メイリオ" panose="020B0604030504040204" pitchFamily="50" charset="-128"/>
                  <a:ea typeface="メイリオ" panose="020B0604030504040204" pitchFamily="50" charset="-128"/>
                </a:rPr>
                <a:t>募集要項を御確認の上</a:t>
              </a:r>
              <a:endParaRPr lang="en-US" altLang="ja-JP" sz="1400" b="1" u="sng" dirty="0" smtClean="0">
                <a:latin typeface="メイリオ" panose="020B0604030504040204" pitchFamily="50" charset="-128"/>
                <a:ea typeface="メイリオ" panose="020B0604030504040204" pitchFamily="50" charset="-128"/>
              </a:endParaRPr>
            </a:p>
            <a:p>
              <a:r>
                <a:rPr lang="ja-JP" altLang="en-US" sz="1400" b="1" u="sng" dirty="0" smtClean="0">
                  <a:latin typeface="メイリオ" panose="020B0604030504040204" pitchFamily="50" charset="-128"/>
                  <a:ea typeface="メイリオ" panose="020B0604030504040204" pitchFamily="50" charset="-128"/>
                </a:rPr>
                <a:t>申請してください。</a:t>
              </a:r>
              <a:r>
                <a:rPr lang="ja-JP" altLang="en-US" sz="1400" dirty="0" smtClean="0">
                  <a:latin typeface="メイリオ" panose="020B0604030504040204" pitchFamily="50" charset="-128"/>
                  <a:ea typeface="メイリオ" panose="020B0604030504040204" pitchFamily="50" charset="-128"/>
                </a:rPr>
                <a:t>募集要項や申請様式は商工会議所</a:t>
              </a:r>
              <a:endParaRPr lang="en-US" altLang="ja-JP" sz="1400" dirty="0" smtClean="0">
                <a:latin typeface="メイリオ" panose="020B0604030504040204" pitchFamily="50" charset="-128"/>
                <a:ea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rPr>
                <a:t>及び商工会の</a:t>
              </a:r>
              <a:r>
                <a:rPr lang="en-US" altLang="ja-JP" sz="1400" dirty="0" smtClean="0">
                  <a:latin typeface="メイリオ" panose="020B0604030504040204" pitchFamily="50" charset="-128"/>
                  <a:ea typeface="メイリオ" panose="020B0604030504040204" pitchFamily="50" charset="-128"/>
                </a:rPr>
                <a:t>HP</a:t>
              </a:r>
              <a:r>
                <a:rPr lang="ja-JP" altLang="en-US" sz="1400" dirty="0" smtClean="0">
                  <a:latin typeface="メイリオ" panose="020B0604030504040204" pitchFamily="50" charset="-128"/>
                  <a:ea typeface="メイリオ" panose="020B0604030504040204" pitchFamily="50" charset="-128"/>
                </a:rPr>
                <a:t>からダウンロードしてください。</a:t>
              </a:r>
              <a:endParaRPr lang="en-US" altLang="ja-JP" sz="1400" dirty="0" smtClean="0">
                <a:latin typeface="メイリオ" panose="020B0604030504040204" pitchFamily="50" charset="-128"/>
                <a:ea typeface="メイリオ" panose="020B0604030504040204" pitchFamily="50" charset="-128"/>
              </a:endParaRPr>
            </a:p>
          </p:txBody>
        </p:sp>
        <p:grpSp>
          <p:nvGrpSpPr>
            <p:cNvPr id="29" name="グループ化 28"/>
            <p:cNvGrpSpPr/>
            <p:nvPr/>
          </p:nvGrpSpPr>
          <p:grpSpPr>
            <a:xfrm>
              <a:off x="2747775" y="8331241"/>
              <a:ext cx="3450612" cy="261788"/>
              <a:chOff x="842190" y="8507783"/>
              <a:chExt cx="3450612" cy="261788"/>
            </a:xfrm>
          </p:grpSpPr>
          <p:sp>
            <p:nvSpPr>
              <p:cNvPr id="30" name="テキスト ボックス 29"/>
              <p:cNvSpPr txBox="1"/>
              <p:nvPr/>
            </p:nvSpPr>
            <p:spPr>
              <a:xfrm>
                <a:off x="842190" y="8507783"/>
                <a:ext cx="2716686" cy="261611"/>
              </a:xfrm>
              <a:prstGeom prst="rect">
                <a:avLst/>
              </a:prstGeom>
              <a:solidFill>
                <a:schemeClr val="bg1"/>
              </a:solidFill>
              <a:ln>
                <a:solidFill>
                  <a:schemeClr val="tx1"/>
                </a:solidFill>
              </a:ln>
            </p:spPr>
            <p:txBody>
              <a:bodyPr wrap="square" rtlCol="0">
                <a:spAutoFit/>
              </a:bodyPr>
              <a:lstStyle/>
              <a:p>
                <a:r>
                  <a:rPr kumimoji="1" lang="ja-JP" altLang="en-US" sz="1100" b="1" dirty="0" smtClean="0"/>
                  <a:t>岩手県　地域企業経営支援金</a:t>
                </a:r>
                <a:endParaRPr kumimoji="1" lang="ja-JP" altLang="en-US" sz="1100" b="1" dirty="0"/>
              </a:p>
            </p:txBody>
          </p:sp>
          <p:sp>
            <p:nvSpPr>
              <p:cNvPr id="31" name="テキスト ボックス 30"/>
              <p:cNvSpPr txBox="1"/>
              <p:nvPr/>
            </p:nvSpPr>
            <p:spPr>
              <a:xfrm>
                <a:off x="3558876" y="8507961"/>
                <a:ext cx="733926" cy="261610"/>
              </a:xfrm>
              <a:prstGeom prst="rect">
                <a:avLst/>
              </a:prstGeom>
              <a:solidFill>
                <a:schemeClr val="bg1"/>
              </a:solidFill>
              <a:ln>
                <a:solidFill>
                  <a:schemeClr val="tx1"/>
                </a:solidFill>
              </a:ln>
            </p:spPr>
            <p:txBody>
              <a:bodyPr wrap="square" rtlCol="0">
                <a:spAutoFit/>
              </a:bodyPr>
              <a:lstStyle/>
              <a:p>
                <a:pPr algn="ctr"/>
                <a:r>
                  <a:rPr lang="ja-JP" altLang="en-US" sz="1100" b="1" dirty="0"/>
                  <a:t>検索</a:t>
                </a:r>
                <a:endParaRPr kumimoji="1" lang="ja-JP" altLang="en-US" sz="1100" b="1" dirty="0"/>
              </a:p>
            </p:txBody>
          </p:sp>
        </p:grpSp>
        <p:sp>
          <p:nvSpPr>
            <p:cNvPr id="32" name="下矢印 31"/>
            <p:cNvSpPr/>
            <p:nvPr/>
          </p:nvSpPr>
          <p:spPr>
            <a:xfrm rot="2384105">
              <a:off x="5916064" y="8217650"/>
              <a:ext cx="304563" cy="307176"/>
            </a:xfrm>
            <a:prstGeom prst="downArrow">
              <a:avLst/>
            </a:prstGeom>
            <a:solidFill>
              <a:srgbClr val="00B050"/>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6" name="図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8230" y="7028182"/>
              <a:ext cx="1160157" cy="1160157"/>
            </a:xfrm>
            <a:prstGeom prst="rect">
              <a:avLst/>
            </a:prstGeom>
          </p:spPr>
        </p:pic>
      </p:grpSp>
      <p:grpSp>
        <p:nvGrpSpPr>
          <p:cNvPr id="17" name="グループ化 16"/>
          <p:cNvGrpSpPr/>
          <p:nvPr/>
        </p:nvGrpSpPr>
        <p:grpSpPr>
          <a:xfrm>
            <a:off x="-58831" y="9108916"/>
            <a:ext cx="6916831" cy="848915"/>
            <a:chOff x="-5179067" y="3432719"/>
            <a:chExt cx="7449624" cy="1583835"/>
          </a:xfrm>
        </p:grpSpPr>
        <p:sp>
          <p:nvSpPr>
            <p:cNvPr id="8" name="正方形/長方形 7"/>
            <p:cNvSpPr/>
            <p:nvPr/>
          </p:nvSpPr>
          <p:spPr>
            <a:xfrm>
              <a:off x="-5138993" y="3432719"/>
              <a:ext cx="7409550" cy="1467037"/>
            </a:xfrm>
            <a:prstGeom prst="rect">
              <a:avLst/>
            </a:prstGeom>
            <a:solidFill>
              <a:schemeClr val="bg1">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1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5179067" y="3494860"/>
              <a:ext cx="7264355" cy="1521694"/>
            </a:xfrm>
            <a:prstGeom prst="rect">
              <a:avLst/>
            </a:prstGeom>
            <a:noFill/>
          </p:spPr>
          <p:txBody>
            <a:bodyPr wrap="square" rtlCol="0">
              <a:spAutoFit/>
            </a:bodyPr>
            <a:lstStyle/>
            <a:p>
              <a:r>
                <a:rPr kumimoji="1" lang="en-US" altLang="ja-JP" sz="1200" b="1" dirty="0" smtClean="0">
                  <a:solidFill>
                    <a:schemeClr val="bg1"/>
                  </a:solidFill>
                  <a:latin typeface="メイリオ" panose="020B0604030504040204" pitchFamily="50" charset="-128"/>
                  <a:ea typeface="メイリオ" panose="020B0604030504040204" pitchFamily="50" charset="-128"/>
                </a:rPr>
                <a:t>【</a:t>
              </a:r>
              <a:r>
                <a:rPr kumimoji="1" lang="ja-JP" altLang="en-US" sz="1200" b="1" dirty="0" smtClean="0">
                  <a:solidFill>
                    <a:schemeClr val="bg1"/>
                  </a:solidFill>
                  <a:latin typeface="メイリオ" panose="020B0604030504040204" pitchFamily="50" charset="-128"/>
                  <a:ea typeface="メイリオ" panose="020B0604030504040204" pitchFamily="50" charset="-128"/>
                </a:rPr>
                <a:t>本支援金に関するお問合せ先</a:t>
              </a:r>
              <a:r>
                <a:rPr kumimoji="1" lang="en-US" altLang="ja-JP" sz="1200" b="1" dirty="0" smtClean="0">
                  <a:solidFill>
                    <a:schemeClr val="bg1"/>
                  </a:solidFill>
                  <a:latin typeface="メイリオ" panose="020B0604030504040204" pitchFamily="50" charset="-128"/>
                  <a:ea typeface="メイリオ" panose="020B0604030504040204" pitchFamily="50" charset="-128"/>
                </a:rPr>
                <a:t>】</a:t>
              </a:r>
              <a:r>
                <a:rPr kumimoji="1" lang="ja-JP" altLang="en-US" sz="1200" b="1" dirty="0" smtClean="0">
                  <a:solidFill>
                    <a:schemeClr val="bg1"/>
                  </a:solidFill>
                  <a:latin typeface="メイリオ" panose="020B0604030504040204" pitchFamily="50" charset="-128"/>
                  <a:ea typeface="メイリオ" panose="020B0604030504040204" pitchFamily="50" charset="-128"/>
                </a:rPr>
                <a:t>　</a:t>
              </a:r>
              <a:r>
                <a:rPr kumimoji="1" lang="ja-JP" altLang="en-US" sz="1400" b="1" dirty="0" smtClean="0">
                  <a:solidFill>
                    <a:schemeClr val="bg1"/>
                  </a:solidFill>
                  <a:latin typeface="メイリオ" panose="020B0604030504040204" pitchFamily="50" charset="-128"/>
                  <a:ea typeface="メイリオ" panose="020B0604030504040204" pitchFamily="50" charset="-128"/>
                </a:rPr>
                <a:t>地域</a:t>
              </a:r>
              <a:r>
                <a:rPr kumimoji="1" lang="ja-JP" altLang="en-US" sz="1400" b="1" dirty="0">
                  <a:solidFill>
                    <a:schemeClr val="bg1"/>
                  </a:solidFill>
                  <a:latin typeface="メイリオ" panose="020B0604030504040204" pitchFamily="50" charset="-128"/>
                  <a:ea typeface="メイリオ" panose="020B0604030504040204" pitchFamily="50" charset="-128"/>
                </a:rPr>
                <a:t>企業経営支援金事務局</a:t>
              </a:r>
              <a:r>
                <a:rPr kumimoji="1" lang="ja-JP" altLang="en-US" sz="1200" b="1" dirty="0">
                  <a:solidFill>
                    <a:schemeClr val="bg1"/>
                  </a:solidFill>
                  <a:latin typeface="メイリオ" panose="020B0604030504040204" pitchFamily="50" charset="-128"/>
                  <a:ea typeface="メイリオ" panose="020B0604030504040204" pitchFamily="50" charset="-128"/>
                </a:rPr>
                <a:t>　</a:t>
              </a:r>
              <a:r>
                <a:rPr kumimoji="1" lang="en-US" altLang="ja-JP" sz="1600" b="1" u="sng" dirty="0" smtClean="0">
                  <a:solidFill>
                    <a:schemeClr val="bg1"/>
                  </a:solidFill>
                  <a:latin typeface="メイリオ" panose="020B0604030504040204" pitchFamily="50" charset="-128"/>
                  <a:ea typeface="メイリオ" panose="020B0604030504040204" pitchFamily="50" charset="-128"/>
                </a:rPr>
                <a:t>019-654-2390</a:t>
              </a:r>
            </a:p>
            <a:p>
              <a:endParaRPr kumimoji="1" lang="en-US" altLang="ja-JP" sz="500" b="1" dirty="0" smtClean="0">
                <a:solidFill>
                  <a:schemeClr val="bg1"/>
                </a:solidFill>
                <a:latin typeface="メイリオ" panose="020B0604030504040204" pitchFamily="50" charset="-128"/>
                <a:ea typeface="メイリオ" panose="020B0604030504040204" pitchFamily="50" charset="-128"/>
              </a:endParaRPr>
            </a:p>
            <a:p>
              <a:r>
                <a:rPr kumimoji="1" lang="en-US" altLang="ja-JP" sz="1200" b="1" dirty="0" smtClean="0">
                  <a:solidFill>
                    <a:schemeClr val="bg1"/>
                  </a:solidFill>
                  <a:latin typeface="メイリオ" panose="020B0604030504040204" pitchFamily="50" charset="-128"/>
                  <a:ea typeface="メイリオ" panose="020B0604030504040204" pitchFamily="50" charset="-128"/>
                </a:rPr>
                <a:t>【</a:t>
              </a:r>
              <a:r>
                <a:rPr kumimoji="1" lang="ja-JP" altLang="en-US" sz="1200" b="1" dirty="0" smtClean="0">
                  <a:solidFill>
                    <a:schemeClr val="bg1"/>
                  </a:solidFill>
                  <a:latin typeface="メイリオ" panose="020B0604030504040204" pitchFamily="50" charset="-128"/>
                  <a:ea typeface="メイリオ" panose="020B0604030504040204" pitchFamily="50" charset="-128"/>
                </a:rPr>
                <a:t>申請先</a:t>
              </a:r>
              <a:r>
                <a:rPr kumimoji="1" lang="en-US" altLang="ja-JP" sz="1200" b="1" dirty="0" smtClean="0">
                  <a:solidFill>
                    <a:schemeClr val="bg1"/>
                  </a:solidFill>
                  <a:latin typeface="メイリオ" panose="020B0604030504040204" pitchFamily="50" charset="-128"/>
                  <a:ea typeface="メイリオ" panose="020B0604030504040204" pitchFamily="50" charset="-128"/>
                </a:rPr>
                <a:t>】</a:t>
              </a:r>
              <a:r>
                <a:rPr kumimoji="1" lang="ja-JP" altLang="en-US" sz="1200" dirty="0">
                  <a:solidFill>
                    <a:schemeClr val="bg1"/>
                  </a:solidFill>
                  <a:latin typeface="メイリオ" panose="020B0604030504040204" pitchFamily="50" charset="-128"/>
                  <a:ea typeface="メイリオ" panose="020B0604030504040204" pitchFamily="50" charset="-128"/>
                </a:rPr>
                <a:t>　</a:t>
              </a:r>
              <a:r>
                <a:rPr kumimoji="1" lang="ja-JP" altLang="en-US" sz="1200" dirty="0" smtClean="0">
                  <a:solidFill>
                    <a:schemeClr val="bg1"/>
                  </a:solidFill>
                  <a:latin typeface="メイリオ" panose="020B0604030504040204" pitchFamily="50" charset="-128"/>
                  <a:ea typeface="メイリオ" panose="020B0604030504040204" pitchFamily="50" charset="-128"/>
                </a:rPr>
                <a:t>店舗</a:t>
              </a:r>
              <a:r>
                <a:rPr kumimoji="1" lang="ja-JP" altLang="en-US" sz="1200" dirty="0">
                  <a:solidFill>
                    <a:schemeClr val="bg1"/>
                  </a:solidFill>
                  <a:latin typeface="メイリオ" panose="020B0604030504040204" pitchFamily="50" charset="-128"/>
                  <a:ea typeface="メイリオ" panose="020B0604030504040204" pitchFamily="50" charset="-128"/>
                </a:rPr>
                <a:t>・</a:t>
              </a:r>
              <a:r>
                <a:rPr kumimoji="1" lang="ja-JP" altLang="en-US" sz="1200" dirty="0" smtClean="0">
                  <a:solidFill>
                    <a:schemeClr val="bg1"/>
                  </a:solidFill>
                  <a:latin typeface="メイリオ" panose="020B0604030504040204" pitchFamily="50" charset="-128"/>
                  <a:ea typeface="メイリオ" panose="020B0604030504040204" pitchFamily="50" charset="-128"/>
                </a:rPr>
                <a:t>事務所</a:t>
              </a:r>
              <a:r>
                <a:rPr kumimoji="1" lang="ja-JP" altLang="en-US" sz="1200" dirty="0">
                  <a:solidFill>
                    <a:schemeClr val="bg1"/>
                  </a:solidFill>
                  <a:latin typeface="メイリオ" panose="020B0604030504040204" pitchFamily="50" charset="-128"/>
                  <a:ea typeface="メイリオ" panose="020B0604030504040204" pitchFamily="50" charset="-128"/>
                </a:rPr>
                <a:t>が所在する</a:t>
              </a:r>
              <a:r>
                <a:rPr kumimoji="1" lang="ja-JP" altLang="en-US" sz="1400" b="1" u="sng" dirty="0">
                  <a:solidFill>
                    <a:schemeClr val="bg1"/>
                  </a:solidFill>
                  <a:latin typeface="メイリオ" panose="020B0604030504040204" pitchFamily="50" charset="-128"/>
                  <a:ea typeface="メイリオ" panose="020B0604030504040204" pitchFamily="50" charset="-128"/>
                </a:rPr>
                <a:t>商工</a:t>
              </a:r>
              <a:r>
                <a:rPr kumimoji="1" lang="ja-JP" altLang="en-US" sz="1400" b="1" u="sng" dirty="0" smtClean="0">
                  <a:solidFill>
                    <a:schemeClr val="bg1"/>
                  </a:solidFill>
                  <a:latin typeface="メイリオ" panose="020B0604030504040204" pitchFamily="50" charset="-128"/>
                  <a:ea typeface="メイリオ" panose="020B0604030504040204" pitchFamily="50" charset="-128"/>
                </a:rPr>
                <a:t>会議所及び商工会</a:t>
              </a:r>
              <a:endParaRPr kumimoji="1" lang="en-US" altLang="ja-JP" sz="1200" b="1" u="sng" dirty="0">
                <a:solidFill>
                  <a:schemeClr val="bg1"/>
                </a:solidFill>
                <a:latin typeface="メイリオ" panose="020B0604030504040204" pitchFamily="50" charset="-128"/>
                <a:ea typeface="メイリオ" panose="020B0604030504040204" pitchFamily="50" charset="-128"/>
              </a:endParaRPr>
            </a:p>
            <a:p>
              <a:r>
                <a:rPr lang="ja-JP" altLang="en-US" sz="1200" dirty="0">
                  <a:solidFill>
                    <a:schemeClr val="bg1"/>
                  </a:solidFill>
                  <a:latin typeface="メイリオ" panose="020B0604030504040204" pitchFamily="50" charset="-128"/>
                  <a:ea typeface="メイリオ" panose="020B0604030504040204" pitchFamily="50" charset="-128"/>
                </a:rPr>
                <a:t>　</a:t>
              </a:r>
              <a:r>
                <a:rPr lang="ja-JP" altLang="en-US" sz="1200" dirty="0" smtClean="0">
                  <a:solidFill>
                    <a:schemeClr val="bg1"/>
                  </a:solidFill>
                  <a:latin typeface="メイリオ" panose="020B0604030504040204" pitchFamily="50" charset="-128"/>
                  <a:ea typeface="メイリオ" panose="020B0604030504040204" pitchFamily="50" charset="-128"/>
                </a:rPr>
                <a:t>　　　　　</a:t>
              </a:r>
              <a:r>
                <a:rPr lang="en-US" altLang="ja-JP" sz="1050" dirty="0" smtClean="0">
                  <a:solidFill>
                    <a:schemeClr val="bg1"/>
                  </a:solidFill>
                  <a:latin typeface="メイリオ" panose="020B0604030504040204" pitchFamily="50" charset="-128"/>
                  <a:ea typeface="メイリオ" panose="020B0604030504040204" pitchFamily="50" charset="-128"/>
                </a:rPr>
                <a:t>※</a:t>
              </a:r>
              <a:r>
                <a:rPr lang="ja-JP" altLang="en-US" sz="1050" dirty="0">
                  <a:solidFill>
                    <a:schemeClr val="bg1"/>
                  </a:solidFill>
                  <a:latin typeface="メイリオ" panose="020B0604030504040204" pitchFamily="50" charset="-128"/>
                  <a:ea typeface="メイリオ" panose="020B0604030504040204" pitchFamily="50" charset="-128"/>
                </a:rPr>
                <a:t>　本支援金は、商工会議所・商工会の会員でなくても申請できます</a:t>
              </a:r>
              <a:endParaRPr kumimoji="1" lang="ja-JP" altLang="en-US" sz="1050" dirty="0">
                <a:solidFill>
                  <a:schemeClr val="bg1"/>
                </a:solidFill>
              </a:endParaRPr>
            </a:p>
          </p:txBody>
        </p:sp>
      </p:grpSp>
    </p:spTree>
    <p:extLst>
      <p:ext uri="{BB962C8B-B14F-4D97-AF65-F5344CB8AC3E}">
        <p14:creationId xmlns:p14="http://schemas.microsoft.com/office/powerpoint/2010/main" val="8051096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11412"/>
            <a:ext cx="6858000" cy="394767"/>
          </a:xfrm>
          <a:prstGeom prst="rect">
            <a:avLst/>
          </a:prstGeom>
          <a:solidFill>
            <a:srgbClr val="FFFF00"/>
          </a:solidFill>
          <a:ln w="63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latin typeface="メイリオ" panose="020B0604030504040204" pitchFamily="50" charset="-128"/>
                <a:ea typeface="メイリオ" panose="020B0604030504040204" pitchFamily="50" charset="-128"/>
              </a:rPr>
              <a:t>【</a:t>
            </a:r>
            <a:r>
              <a:rPr kumimoji="1" lang="ja-JP" altLang="en-US" dirty="0" smtClean="0">
                <a:solidFill>
                  <a:schemeClr val="tx1"/>
                </a:solidFill>
                <a:latin typeface="メイリオ" panose="020B0604030504040204" pitchFamily="50" charset="-128"/>
                <a:ea typeface="メイリオ" panose="020B0604030504040204" pitchFamily="50" charset="-128"/>
              </a:rPr>
              <a:t>新型コロナウイルス対策</a:t>
            </a:r>
            <a:r>
              <a:rPr kumimoji="1" lang="en-US" altLang="ja-JP" dirty="0" smtClean="0">
                <a:solidFill>
                  <a:schemeClr val="tx1"/>
                </a:solidFill>
                <a:latin typeface="メイリオ" panose="020B0604030504040204" pitchFamily="50" charset="-128"/>
                <a:ea typeface="メイリオ" panose="020B0604030504040204" pitchFamily="50" charset="-128"/>
              </a:rPr>
              <a:t>】</a:t>
            </a:r>
            <a:r>
              <a:rPr kumimoji="1" lang="ja-JP" altLang="en-US" dirty="0" smtClean="0">
                <a:solidFill>
                  <a:schemeClr val="tx1"/>
                </a:solidFill>
                <a:latin typeface="メイリオ" panose="020B0604030504040204" pitchFamily="50" charset="-128"/>
                <a:ea typeface="メイリオ" panose="020B0604030504040204" pitchFamily="50" charset="-128"/>
              </a:rPr>
              <a:t>地域企業経営支援金支給事業</a:t>
            </a:r>
            <a:endParaRPr kumimoji="1" lang="ja-JP" altLang="en-US" sz="2400" dirty="0">
              <a:solidFill>
                <a:schemeClr val="tx1"/>
              </a:solidFill>
              <a:latin typeface="メイリオ" panose="020B0604030504040204" pitchFamily="50" charset="-128"/>
              <a:ea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422534637"/>
              </p:ext>
            </p:extLst>
          </p:nvPr>
        </p:nvGraphicFramePr>
        <p:xfrm>
          <a:off x="222570" y="750828"/>
          <a:ext cx="6412860" cy="7981241"/>
        </p:xfrm>
        <a:graphic>
          <a:graphicData uri="http://schemas.openxmlformats.org/drawingml/2006/table">
            <a:tbl>
              <a:tblPr firstRow="1" firstCol="1" bandRow="1">
                <a:tableStyleId>{93296810-A885-4BE3-A3E7-6D5BEEA58F35}</a:tableStyleId>
              </a:tblPr>
              <a:tblGrid>
                <a:gridCol w="3067004">
                  <a:extLst>
                    <a:ext uri="{9D8B030D-6E8A-4147-A177-3AD203B41FA5}">
                      <a16:colId xmlns:a16="http://schemas.microsoft.com/office/drawing/2014/main" val="726845511"/>
                    </a:ext>
                  </a:extLst>
                </a:gridCol>
                <a:gridCol w="3345856">
                  <a:extLst>
                    <a:ext uri="{9D8B030D-6E8A-4147-A177-3AD203B41FA5}">
                      <a16:colId xmlns:a16="http://schemas.microsoft.com/office/drawing/2014/main" val="1389683003"/>
                    </a:ext>
                  </a:extLst>
                </a:gridCol>
              </a:tblGrid>
              <a:tr h="242287">
                <a:tc>
                  <a:txBody>
                    <a:bodyPr/>
                    <a:lstStyle/>
                    <a:p>
                      <a:pPr algn="ctr" latinLnBrk="1">
                        <a:spcAft>
                          <a:spcPts val="0"/>
                        </a:spcAft>
                      </a:pPr>
                      <a:r>
                        <a:rPr lang="ja-JP" sz="1000" dirty="0" smtClean="0">
                          <a:effectLst/>
                          <a:latin typeface="メイリオ" panose="020B0604030504040204" pitchFamily="50" charset="-128"/>
                          <a:ea typeface="メイリオ" panose="020B0604030504040204" pitchFamily="50" charset="-128"/>
                        </a:rPr>
                        <a:t>大</a:t>
                      </a:r>
                      <a:r>
                        <a:rPr lang="ja-JP" altLang="en-US" sz="1000" dirty="0" smtClean="0">
                          <a:effectLst/>
                          <a:latin typeface="メイリオ" panose="020B0604030504040204" pitchFamily="50" charset="-128"/>
                          <a:ea typeface="メイリオ" panose="020B0604030504040204" pitchFamily="50" charset="-128"/>
                        </a:rPr>
                        <a:t>　</a:t>
                      </a:r>
                      <a:r>
                        <a:rPr lang="ja-JP" sz="1000" dirty="0" smtClean="0">
                          <a:effectLst/>
                          <a:latin typeface="メイリオ" panose="020B0604030504040204" pitchFamily="50" charset="-128"/>
                          <a:ea typeface="メイリオ" panose="020B0604030504040204" pitchFamily="50" charset="-128"/>
                        </a:rPr>
                        <a:t>分</a:t>
                      </a:r>
                      <a:r>
                        <a:rPr lang="ja-JP" altLang="en-US" sz="1000" dirty="0" smtClean="0">
                          <a:effectLst/>
                          <a:latin typeface="メイリオ" panose="020B0604030504040204" pitchFamily="50" charset="-128"/>
                          <a:ea typeface="メイリオ" panose="020B0604030504040204" pitchFamily="50" charset="-128"/>
                        </a:rPr>
                        <a:t>　</a:t>
                      </a:r>
                      <a:r>
                        <a:rPr lang="ja-JP" sz="1000" dirty="0" smtClean="0">
                          <a:effectLst/>
                          <a:latin typeface="メイリオ" panose="020B0604030504040204" pitchFamily="50" charset="-128"/>
                          <a:ea typeface="メイリオ" panose="020B0604030504040204" pitchFamily="50" charset="-128"/>
                        </a:rPr>
                        <a:t>類</a:t>
                      </a:r>
                      <a:endParaRPr lang="ja-JP" sz="1000" b="1"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4278" marR="64278" marT="0" marB="0" anchor="ctr"/>
                </a:tc>
                <a:tc>
                  <a:txBody>
                    <a:bodyPr/>
                    <a:lstStyle/>
                    <a:p>
                      <a:pPr algn="ctr" latinLnBrk="1">
                        <a:spcAft>
                          <a:spcPts val="0"/>
                        </a:spcAft>
                      </a:pPr>
                      <a:r>
                        <a:rPr lang="ja-JP" sz="1000" dirty="0" smtClean="0">
                          <a:effectLst/>
                          <a:latin typeface="メイリオ" panose="020B0604030504040204" pitchFamily="50" charset="-128"/>
                          <a:ea typeface="メイリオ" panose="020B0604030504040204" pitchFamily="50" charset="-128"/>
                        </a:rPr>
                        <a:t>中</a:t>
                      </a:r>
                      <a:r>
                        <a:rPr lang="ja-JP" altLang="en-US" sz="1000" dirty="0" smtClean="0">
                          <a:effectLst/>
                          <a:latin typeface="メイリオ" panose="020B0604030504040204" pitchFamily="50" charset="-128"/>
                          <a:ea typeface="メイリオ" panose="020B0604030504040204" pitchFamily="50" charset="-128"/>
                        </a:rPr>
                        <a:t>　</a:t>
                      </a:r>
                      <a:r>
                        <a:rPr lang="ja-JP" sz="1000" dirty="0" smtClean="0">
                          <a:effectLst/>
                          <a:latin typeface="メイリオ" panose="020B0604030504040204" pitchFamily="50" charset="-128"/>
                          <a:ea typeface="メイリオ" panose="020B0604030504040204" pitchFamily="50" charset="-128"/>
                        </a:rPr>
                        <a:t>分</a:t>
                      </a:r>
                      <a:r>
                        <a:rPr lang="ja-JP" altLang="en-US" sz="1000" dirty="0" smtClean="0">
                          <a:effectLst/>
                          <a:latin typeface="メイリオ" panose="020B0604030504040204" pitchFamily="50" charset="-128"/>
                          <a:ea typeface="メイリオ" panose="020B0604030504040204" pitchFamily="50" charset="-128"/>
                        </a:rPr>
                        <a:t>　</a:t>
                      </a:r>
                      <a:r>
                        <a:rPr lang="ja-JP" sz="1000" dirty="0" smtClean="0">
                          <a:effectLst/>
                          <a:latin typeface="メイリオ" panose="020B0604030504040204" pitchFamily="50" charset="-128"/>
                          <a:ea typeface="メイリオ" panose="020B0604030504040204" pitchFamily="50" charset="-128"/>
                        </a:rPr>
                        <a:t>類</a:t>
                      </a:r>
                      <a:endParaRPr lang="ja-JP" sz="1000" b="1"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4278" marR="64278" marT="0" marB="0" anchor="ctr"/>
                </a:tc>
                <a:extLst>
                  <a:ext uri="{0D108BD9-81ED-4DB2-BD59-A6C34878D82A}">
                    <a16:rowId xmlns:a16="http://schemas.microsoft.com/office/drawing/2014/main" val="3638452011"/>
                  </a:ext>
                </a:extLst>
              </a:tr>
              <a:tr h="679622">
                <a:tc>
                  <a:txBody>
                    <a:bodyPr/>
                    <a:lstStyle/>
                    <a:p>
                      <a:pPr algn="l" latinLnBrk="1">
                        <a:spcAft>
                          <a:spcPts val="0"/>
                        </a:spcAft>
                      </a:pPr>
                      <a:r>
                        <a:rPr lang="ja-JP" sz="1000" dirty="0">
                          <a:effectLst/>
                          <a:latin typeface="メイリオ" panose="020B0604030504040204" pitchFamily="50" charset="-128"/>
                          <a:ea typeface="メイリオ" panose="020B0604030504040204" pitchFamily="50" charset="-128"/>
                        </a:rPr>
                        <a:t>Ｇ（情報通信業）の一部</a:t>
                      </a:r>
                      <a:endParaRPr lang="ja-JP" sz="1000" b="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4278" marR="64278" marT="0" marB="0" anchor="ctr"/>
                </a:tc>
                <a:tc>
                  <a:txBody>
                    <a:bodyPr/>
                    <a:lstStyle/>
                    <a:p>
                      <a:pPr algn="l" latinLnBrk="1">
                        <a:spcAft>
                          <a:spcPts val="0"/>
                        </a:spcAft>
                      </a:pPr>
                      <a:r>
                        <a:rPr lang="en-US" sz="1000">
                          <a:effectLst/>
                          <a:latin typeface="メイリオ" panose="020B0604030504040204" pitchFamily="50" charset="-128"/>
                          <a:ea typeface="メイリオ" panose="020B0604030504040204" pitchFamily="50" charset="-128"/>
                        </a:rPr>
                        <a:t>38</a:t>
                      </a:r>
                      <a:r>
                        <a:rPr lang="ja-JP" sz="1000">
                          <a:effectLst/>
                          <a:latin typeface="メイリオ" panose="020B0604030504040204" pitchFamily="50" charset="-128"/>
                          <a:ea typeface="メイリオ" panose="020B0604030504040204" pitchFamily="50" charset="-128"/>
                        </a:rPr>
                        <a:t>　放送業</a:t>
                      </a:r>
                    </a:p>
                    <a:p>
                      <a:pPr algn="l" latinLnBrk="1">
                        <a:spcAft>
                          <a:spcPts val="0"/>
                        </a:spcAft>
                      </a:pPr>
                      <a:r>
                        <a:rPr lang="en-US" sz="1000">
                          <a:effectLst/>
                          <a:latin typeface="メイリオ" panose="020B0604030504040204" pitchFamily="50" charset="-128"/>
                          <a:ea typeface="メイリオ" panose="020B0604030504040204" pitchFamily="50" charset="-128"/>
                        </a:rPr>
                        <a:t>39</a:t>
                      </a:r>
                      <a:r>
                        <a:rPr lang="ja-JP" sz="1000">
                          <a:effectLst/>
                          <a:latin typeface="メイリオ" panose="020B0604030504040204" pitchFamily="50" charset="-128"/>
                          <a:ea typeface="メイリオ" panose="020B0604030504040204" pitchFamily="50" charset="-128"/>
                        </a:rPr>
                        <a:t>　情報サービス業</a:t>
                      </a:r>
                    </a:p>
                    <a:p>
                      <a:pPr algn="l" latinLnBrk="1">
                        <a:spcAft>
                          <a:spcPts val="0"/>
                        </a:spcAft>
                      </a:pPr>
                      <a:r>
                        <a:rPr lang="en-US" sz="1000">
                          <a:effectLst/>
                          <a:latin typeface="メイリオ" panose="020B0604030504040204" pitchFamily="50" charset="-128"/>
                          <a:ea typeface="メイリオ" panose="020B0604030504040204" pitchFamily="50" charset="-128"/>
                        </a:rPr>
                        <a:t>40</a:t>
                      </a:r>
                      <a:r>
                        <a:rPr lang="ja-JP" sz="1000">
                          <a:effectLst/>
                          <a:latin typeface="メイリオ" panose="020B0604030504040204" pitchFamily="50" charset="-128"/>
                          <a:ea typeface="メイリオ" panose="020B0604030504040204" pitchFamily="50" charset="-128"/>
                        </a:rPr>
                        <a:t>　インターネット付随サービス</a:t>
                      </a:r>
                    </a:p>
                    <a:p>
                      <a:pPr algn="l" latinLnBrk="1">
                        <a:spcAft>
                          <a:spcPts val="0"/>
                        </a:spcAft>
                      </a:pPr>
                      <a:r>
                        <a:rPr lang="en-US" sz="1000">
                          <a:effectLst/>
                          <a:latin typeface="メイリオ" panose="020B0604030504040204" pitchFamily="50" charset="-128"/>
                          <a:ea typeface="メイリオ" panose="020B0604030504040204" pitchFamily="50" charset="-128"/>
                        </a:rPr>
                        <a:t>41</a:t>
                      </a:r>
                      <a:r>
                        <a:rPr lang="ja-JP" sz="1000">
                          <a:effectLst/>
                          <a:latin typeface="メイリオ" panose="020B0604030504040204" pitchFamily="50" charset="-128"/>
                          <a:ea typeface="メイリオ" panose="020B0604030504040204" pitchFamily="50" charset="-128"/>
                        </a:rPr>
                        <a:t>　映像・音声・文字情報制作業</a:t>
                      </a:r>
                      <a:endParaRPr lang="ja-JP" sz="1000" b="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4278" marR="64278" marT="0" marB="0" anchor="ctr"/>
                </a:tc>
                <a:extLst>
                  <a:ext uri="{0D108BD9-81ED-4DB2-BD59-A6C34878D82A}">
                    <a16:rowId xmlns:a16="http://schemas.microsoft.com/office/drawing/2014/main" val="3104921589"/>
                  </a:ext>
                </a:extLst>
              </a:tr>
              <a:tr h="531341">
                <a:tc>
                  <a:txBody>
                    <a:bodyPr/>
                    <a:lstStyle/>
                    <a:p>
                      <a:pPr algn="l" latinLnBrk="1">
                        <a:spcAft>
                          <a:spcPts val="0"/>
                        </a:spcAft>
                      </a:pPr>
                      <a:r>
                        <a:rPr lang="ja-JP" sz="1000" dirty="0">
                          <a:effectLst/>
                          <a:latin typeface="メイリオ" panose="020B0604030504040204" pitchFamily="50" charset="-128"/>
                          <a:ea typeface="メイリオ" panose="020B0604030504040204" pitchFamily="50" charset="-128"/>
                        </a:rPr>
                        <a:t>Ｈ（運輸業、郵便業）の一部</a:t>
                      </a:r>
                      <a:endParaRPr lang="ja-JP" sz="1000" b="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4278" marR="64278" marT="0" marB="0" anchor="ctr"/>
                </a:tc>
                <a:tc>
                  <a:txBody>
                    <a:bodyPr/>
                    <a:lstStyle/>
                    <a:p>
                      <a:pPr algn="l" latinLnBrk="1">
                        <a:spcAft>
                          <a:spcPts val="0"/>
                        </a:spcAft>
                      </a:pPr>
                      <a:r>
                        <a:rPr lang="en-US" sz="1000" dirty="0">
                          <a:effectLst/>
                          <a:latin typeface="メイリオ" panose="020B0604030504040204" pitchFamily="50" charset="-128"/>
                          <a:ea typeface="メイリオ" panose="020B0604030504040204" pitchFamily="50" charset="-128"/>
                        </a:rPr>
                        <a:t>43</a:t>
                      </a:r>
                      <a:r>
                        <a:rPr lang="ja-JP" sz="1000" dirty="0">
                          <a:effectLst/>
                          <a:latin typeface="メイリオ" panose="020B0604030504040204" pitchFamily="50" charset="-128"/>
                          <a:ea typeface="メイリオ" panose="020B0604030504040204" pitchFamily="50" charset="-128"/>
                        </a:rPr>
                        <a:t>　道路旅客運送業</a:t>
                      </a:r>
                    </a:p>
                    <a:p>
                      <a:pPr algn="l" latinLnBrk="1">
                        <a:spcAft>
                          <a:spcPts val="0"/>
                        </a:spcAft>
                      </a:pPr>
                      <a:r>
                        <a:rPr lang="ja-JP" sz="1000" dirty="0">
                          <a:effectLst/>
                          <a:latin typeface="メイリオ" panose="020B0604030504040204" pitchFamily="50" charset="-128"/>
                          <a:ea typeface="メイリオ" panose="020B0604030504040204" pitchFamily="50" charset="-128"/>
                        </a:rPr>
                        <a:t>ただし、小分類</a:t>
                      </a:r>
                      <a:r>
                        <a:rPr lang="en-US" sz="1000" dirty="0">
                          <a:effectLst/>
                          <a:latin typeface="メイリオ" panose="020B0604030504040204" pitchFamily="50" charset="-128"/>
                          <a:ea typeface="メイリオ" panose="020B0604030504040204" pitchFamily="50" charset="-128"/>
                        </a:rPr>
                        <a:t>431 </a:t>
                      </a:r>
                      <a:r>
                        <a:rPr lang="ja-JP" sz="1000" dirty="0">
                          <a:effectLst/>
                          <a:latin typeface="メイリオ" panose="020B0604030504040204" pitchFamily="50" charset="-128"/>
                          <a:ea typeface="メイリオ" panose="020B0604030504040204" pitchFamily="50" charset="-128"/>
                        </a:rPr>
                        <a:t>一般乗合旅客自動車運送業を除く。</a:t>
                      </a:r>
                    </a:p>
                    <a:p>
                      <a:pPr algn="l" latinLnBrk="1">
                        <a:spcAft>
                          <a:spcPts val="0"/>
                        </a:spcAft>
                      </a:pPr>
                      <a:r>
                        <a:rPr lang="en-US" sz="1000" dirty="0">
                          <a:effectLst/>
                          <a:latin typeface="メイリオ" panose="020B0604030504040204" pitchFamily="50" charset="-128"/>
                          <a:ea typeface="メイリオ" panose="020B0604030504040204" pitchFamily="50" charset="-128"/>
                        </a:rPr>
                        <a:t>44</a:t>
                      </a:r>
                      <a:r>
                        <a:rPr lang="ja-JP" sz="1000" dirty="0">
                          <a:effectLst/>
                          <a:latin typeface="メイリオ" panose="020B0604030504040204" pitchFamily="50" charset="-128"/>
                          <a:ea typeface="メイリオ" panose="020B0604030504040204" pitchFamily="50" charset="-128"/>
                        </a:rPr>
                        <a:t>　道路貨物運送業</a:t>
                      </a:r>
                      <a:endParaRPr lang="ja-JP" sz="1000" b="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4278" marR="64278" marT="0" marB="0" anchor="ctr"/>
                </a:tc>
                <a:extLst>
                  <a:ext uri="{0D108BD9-81ED-4DB2-BD59-A6C34878D82A}">
                    <a16:rowId xmlns:a16="http://schemas.microsoft.com/office/drawing/2014/main" val="3491419952"/>
                  </a:ext>
                </a:extLst>
              </a:tr>
              <a:tr h="852616">
                <a:tc>
                  <a:txBody>
                    <a:bodyPr/>
                    <a:lstStyle/>
                    <a:p>
                      <a:pPr algn="l" latinLnBrk="1">
                        <a:spcAft>
                          <a:spcPts val="0"/>
                        </a:spcAft>
                      </a:pPr>
                      <a:r>
                        <a:rPr lang="ja-JP" sz="1000" dirty="0">
                          <a:effectLst/>
                          <a:latin typeface="メイリオ" panose="020B0604030504040204" pitchFamily="50" charset="-128"/>
                          <a:ea typeface="メイリオ" panose="020B0604030504040204" pitchFamily="50" charset="-128"/>
                        </a:rPr>
                        <a:t>Ｉ（卸売業、小売業</a:t>
                      </a:r>
                      <a:r>
                        <a:rPr lang="ja-JP" sz="1000" dirty="0" smtClean="0">
                          <a:effectLst/>
                          <a:latin typeface="メイリオ" panose="020B0604030504040204" pitchFamily="50" charset="-128"/>
                          <a:ea typeface="メイリオ" panose="020B0604030504040204" pitchFamily="50" charset="-128"/>
                        </a:rPr>
                        <a:t>）</a:t>
                      </a:r>
                      <a:endParaRPr lang="ja-JP" sz="1000" b="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4278" marR="64278" marT="0" marB="0" anchor="ctr"/>
                </a:tc>
                <a:tc>
                  <a:txBody>
                    <a:bodyPr/>
                    <a:lstStyle/>
                    <a:p>
                      <a:pPr algn="l" latinLnBrk="1">
                        <a:spcAft>
                          <a:spcPts val="0"/>
                        </a:spcAft>
                      </a:pPr>
                      <a:r>
                        <a:rPr lang="en-US" altLang="ja-JP" sz="1000" dirty="0" smtClean="0">
                          <a:effectLst/>
                          <a:latin typeface="メイリオ" panose="020B0604030504040204" pitchFamily="50" charset="-128"/>
                          <a:ea typeface="メイリオ" panose="020B0604030504040204" pitchFamily="50" charset="-128"/>
                        </a:rPr>
                        <a:t>50</a:t>
                      </a:r>
                      <a:r>
                        <a:rPr lang="ja-JP" altLang="en-US" sz="1000" dirty="0" smtClean="0">
                          <a:effectLst/>
                          <a:latin typeface="メイリオ" panose="020B0604030504040204" pitchFamily="50" charset="-128"/>
                          <a:ea typeface="メイリオ" panose="020B0604030504040204" pitchFamily="50" charset="-128"/>
                        </a:rPr>
                        <a:t>　各種商品卸売業</a:t>
                      </a:r>
                    </a:p>
                    <a:p>
                      <a:pPr algn="l" latinLnBrk="1">
                        <a:spcAft>
                          <a:spcPts val="0"/>
                        </a:spcAft>
                      </a:pPr>
                      <a:r>
                        <a:rPr lang="en-US" altLang="ja-JP" sz="1000" dirty="0" smtClean="0">
                          <a:effectLst/>
                          <a:latin typeface="メイリオ" panose="020B0604030504040204" pitchFamily="50" charset="-128"/>
                          <a:ea typeface="メイリオ" panose="020B0604030504040204" pitchFamily="50" charset="-128"/>
                        </a:rPr>
                        <a:t>51</a:t>
                      </a:r>
                      <a:r>
                        <a:rPr lang="ja-JP" altLang="en-US" sz="1000" dirty="0" smtClean="0">
                          <a:effectLst/>
                          <a:latin typeface="メイリオ" panose="020B0604030504040204" pitchFamily="50" charset="-128"/>
                          <a:ea typeface="メイリオ" panose="020B0604030504040204" pitchFamily="50" charset="-128"/>
                        </a:rPr>
                        <a:t>　繊維・衣服等卸売業</a:t>
                      </a:r>
                    </a:p>
                    <a:p>
                      <a:pPr algn="l" latinLnBrk="1">
                        <a:spcAft>
                          <a:spcPts val="0"/>
                        </a:spcAft>
                      </a:pPr>
                      <a:r>
                        <a:rPr lang="en-US" altLang="ja-JP" sz="1000" dirty="0" smtClean="0">
                          <a:effectLst/>
                          <a:latin typeface="メイリオ" panose="020B0604030504040204" pitchFamily="50" charset="-128"/>
                          <a:ea typeface="メイリオ" panose="020B0604030504040204" pitchFamily="50" charset="-128"/>
                        </a:rPr>
                        <a:t>52</a:t>
                      </a:r>
                      <a:r>
                        <a:rPr lang="ja-JP" altLang="en-US" sz="1000" dirty="0" smtClean="0">
                          <a:effectLst/>
                          <a:latin typeface="メイリオ" panose="020B0604030504040204" pitchFamily="50" charset="-128"/>
                          <a:ea typeface="メイリオ" panose="020B0604030504040204" pitchFamily="50" charset="-128"/>
                        </a:rPr>
                        <a:t>　飲食料品卸売業</a:t>
                      </a:r>
                    </a:p>
                    <a:p>
                      <a:pPr algn="l" latinLnBrk="1">
                        <a:spcAft>
                          <a:spcPts val="0"/>
                        </a:spcAft>
                      </a:pPr>
                      <a:r>
                        <a:rPr lang="en-US" altLang="ja-JP" sz="1000" dirty="0" smtClean="0">
                          <a:effectLst/>
                          <a:latin typeface="メイリオ" panose="020B0604030504040204" pitchFamily="50" charset="-128"/>
                          <a:ea typeface="メイリオ" panose="020B0604030504040204" pitchFamily="50" charset="-128"/>
                        </a:rPr>
                        <a:t>53</a:t>
                      </a:r>
                      <a:r>
                        <a:rPr lang="ja-JP" altLang="en-US" sz="1000" dirty="0" smtClean="0">
                          <a:effectLst/>
                          <a:latin typeface="メイリオ" panose="020B0604030504040204" pitchFamily="50" charset="-128"/>
                          <a:ea typeface="メイリオ" panose="020B0604030504040204" pitchFamily="50" charset="-128"/>
                        </a:rPr>
                        <a:t>　建築材料、鉱物・金属材料等卸売業</a:t>
                      </a:r>
                    </a:p>
                    <a:p>
                      <a:pPr algn="l" latinLnBrk="1">
                        <a:spcAft>
                          <a:spcPts val="0"/>
                        </a:spcAft>
                      </a:pPr>
                      <a:r>
                        <a:rPr lang="en-US" altLang="ja-JP" sz="1000" dirty="0" smtClean="0">
                          <a:effectLst/>
                          <a:latin typeface="メイリオ" panose="020B0604030504040204" pitchFamily="50" charset="-128"/>
                          <a:ea typeface="メイリオ" panose="020B0604030504040204" pitchFamily="50" charset="-128"/>
                        </a:rPr>
                        <a:t>54</a:t>
                      </a:r>
                      <a:r>
                        <a:rPr lang="ja-JP" altLang="en-US" sz="1000" dirty="0" smtClean="0">
                          <a:effectLst/>
                          <a:latin typeface="メイリオ" panose="020B0604030504040204" pitchFamily="50" charset="-128"/>
                          <a:ea typeface="メイリオ" panose="020B0604030504040204" pitchFamily="50" charset="-128"/>
                        </a:rPr>
                        <a:t>　機械器具卸売業</a:t>
                      </a:r>
                    </a:p>
                    <a:p>
                      <a:pPr algn="l" latinLnBrk="1">
                        <a:spcAft>
                          <a:spcPts val="0"/>
                        </a:spcAft>
                      </a:pPr>
                      <a:r>
                        <a:rPr lang="en-US" altLang="ja-JP" sz="1000" dirty="0" smtClean="0">
                          <a:effectLst/>
                          <a:latin typeface="メイリオ" panose="020B0604030504040204" pitchFamily="50" charset="-128"/>
                          <a:ea typeface="メイリオ" panose="020B0604030504040204" pitchFamily="50" charset="-128"/>
                        </a:rPr>
                        <a:t>55</a:t>
                      </a:r>
                      <a:r>
                        <a:rPr lang="ja-JP" altLang="en-US" sz="1000" dirty="0" smtClean="0">
                          <a:effectLst/>
                          <a:latin typeface="メイリオ" panose="020B0604030504040204" pitchFamily="50" charset="-128"/>
                          <a:ea typeface="メイリオ" panose="020B0604030504040204" pitchFamily="50" charset="-128"/>
                        </a:rPr>
                        <a:t>　その他の卸売業</a:t>
                      </a:r>
                    </a:p>
                    <a:p>
                      <a:pPr algn="l" latinLnBrk="1">
                        <a:spcAft>
                          <a:spcPts val="0"/>
                        </a:spcAft>
                      </a:pPr>
                      <a:r>
                        <a:rPr lang="en-US" altLang="ja-JP" sz="1000" dirty="0" smtClean="0">
                          <a:effectLst/>
                          <a:latin typeface="メイリオ" panose="020B0604030504040204" pitchFamily="50" charset="-128"/>
                          <a:ea typeface="メイリオ" panose="020B0604030504040204" pitchFamily="50" charset="-128"/>
                        </a:rPr>
                        <a:t>56</a:t>
                      </a:r>
                      <a:r>
                        <a:rPr lang="ja-JP" altLang="en-US" sz="1000" dirty="0" smtClean="0">
                          <a:effectLst/>
                          <a:latin typeface="メイリオ" panose="020B0604030504040204" pitchFamily="50" charset="-128"/>
                          <a:ea typeface="メイリオ" panose="020B0604030504040204" pitchFamily="50" charset="-128"/>
                        </a:rPr>
                        <a:t>　各種商品小売業</a:t>
                      </a:r>
                    </a:p>
                    <a:p>
                      <a:pPr algn="l" latinLnBrk="1">
                        <a:spcAft>
                          <a:spcPts val="0"/>
                        </a:spcAft>
                      </a:pPr>
                      <a:r>
                        <a:rPr lang="en-US" altLang="ja-JP" sz="1000" dirty="0" smtClean="0">
                          <a:effectLst/>
                          <a:latin typeface="メイリオ" panose="020B0604030504040204" pitchFamily="50" charset="-128"/>
                          <a:ea typeface="メイリオ" panose="020B0604030504040204" pitchFamily="50" charset="-128"/>
                        </a:rPr>
                        <a:t>57</a:t>
                      </a:r>
                      <a:r>
                        <a:rPr lang="ja-JP" altLang="en-US" sz="1000" dirty="0" smtClean="0">
                          <a:effectLst/>
                          <a:latin typeface="メイリオ" panose="020B0604030504040204" pitchFamily="50" charset="-128"/>
                          <a:ea typeface="メイリオ" panose="020B0604030504040204" pitchFamily="50" charset="-128"/>
                        </a:rPr>
                        <a:t>　織物・衣服・身の回り品小売業</a:t>
                      </a:r>
                    </a:p>
                    <a:p>
                      <a:pPr algn="l" latinLnBrk="1">
                        <a:spcAft>
                          <a:spcPts val="0"/>
                        </a:spcAft>
                      </a:pPr>
                      <a:r>
                        <a:rPr lang="en-US" altLang="ja-JP" sz="1000" dirty="0" smtClean="0">
                          <a:effectLst/>
                          <a:latin typeface="メイリオ" panose="020B0604030504040204" pitchFamily="50" charset="-128"/>
                          <a:ea typeface="メイリオ" panose="020B0604030504040204" pitchFamily="50" charset="-128"/>
                        </a:rPr>
                        <a:t>58</a:t>
                      </a:r>
                      <a:r>
                        <a:rPr lang="ja-JP" altLang="en-US" sz="1000" dirty="0" smtClean="0">
                          <a:effectLst/>
                          <a:latin typeface="メイリオ" panose="020B0604030504040204" pitchFamily="50" charset="-128"/>
                          <a:ea typeface="メイリオ" panose="020B0604030504040204" pitchFamily="50" charset="-128"/>
                        </a:rPr>
                        <a:t>　飲食料品小売業</a:t>
                      </a:r>
                    </a:p>
                    <a:p>
                      <a:pPr algn="l" latinLnBrk="1">
                        <a:spcAft>
                          <a:spcPts val="0"/>
                        </a:spcAft>
                      </a:pPr>
                      <a:r>
                        <a:rPr lang="en-US" altLang="ja-JP" sz="1000" dirty="0" smtClean="0">
                          <a:effectLst/>
                          <a:latin typeface="メイリオ" panose="020B0604030504040204" pitchFamily="50" charset="-128"/>
                          <a:ea typeface="メイリオ" panose="020B0604030504040204" pitchFamily="50" charset="-128"/>
                        </a:rPr>
                        <a:t>59</a:t>
                      </a:r>
                      <a:r>
                        <a:rPr lang="ja-JP" altLang="en-US" sz="1000" dirty="0" smtClean="0">
                          <a:effectLst/>
                          <a:latin typeface="メイリオ" panose="020B0604030504040204" pitchFamily="50" charset="-128"/>
                          <a:ea typeface="メイリオ" panose="020B0604030504040204" pitchFamily="50" charset="-128"/>
                        </a:rPr>
                        <a:t>　機械器具小売業</a:t>
                      </a:r>
                    </a:p>
                    <a:p>
                      <a:pPr algn="l" latinLnBrk="1">
                        <a:spcAft>
                          <a:spcPts val="0"/>
                        </a:spcAft>
                      </a:pPr>
                      <a:r>
                        <a:rPr lang="en-US" altLang="ja-JP" sz="1000" dirty="0" smtClean="0">
                          <a:effectLst/>
                          <a:latin typeface="メイリオ" panose="020B0604030504040204" pitchFamily="50" charset="-128"/>
                          <a:ea typeface="メイリオ" panose="020B0604030504040204" pitchFamily="50" charset="-128"/>
                        </a:rPr>
                        <a:t>60</a:t>
                      </a:r>
                      <a:r>
                        <a:rPr lang="ja-JP" altLang="en-US" sz="1000" dirty="0" smtClean="0">
                          <a:effectLst/>
                          <a:latin typeface="メイリオ" panose="020B0604030504040204" pitchFamily="50" charset="-128"/>
                          <a:ea typeface="メイリオ" panose="020B0604030504040204" pitchFamily="50" charset="-128"/>
                        </a:rPr>
                        <a:t>　その他の小売業</a:t>
                      </a:r>
                    </a:p>
                    <a:p>
                      <a:pPr algn="l" latinLnBrk="1">
                        <a:spcAft>
                          <a:spcPts val="0"/>
                        </a:spcAft>
                      </a:pPr>
                      <a:r>
                        <a:rPr lang="en-US" altLang="ja-JP" sz="1000" dirty="0" smtClean="0">
                          <a:effectLst/>
                          <a:latin typeface="メイリオ" panose="020B0604030504040204" pitchFamily="50" charset="-128"/>
                          <a:ea typeface="メイリオ" panose="020B0604030504040204" pitchFamily="50" charset="-128"/>
                        </a:rPr>
                        <a:t>61</a:t>
                      </a:r>
                      <a:r>
                        <a:rPr lang="ja-JP" altLang="en-US" sz="1000" dirty="0" smtClean="0">
                          <a:effectLst/>
                          <a:latin typeface="メイリオ" panose="020B0604030504040204" pitchFamily="50" charset="-128"/>
                          <a:ea typeface="メイリオ" panose="020B0604030504040204" pitchFamily="50" charset="-128"/>
                        </a:rPr>
                        <a:t>　無店舗小売業</a:t>
                      </a:r>
                      <a:endParaRPr lang="ja-JP" altLang="en-US" sz="1000" dirty="0">
                        <a:effectLst/>
                        <a:latin typeface="メイリオ" panose="020B0604030504040204" pitchFamily="50" charset="-128"/>
                        <a:ea typeface="メイリオ" panose="020B0604030504040204" pitchFamily="50" charset="-128"/>
                      </a:endParaRPr>
                    </a:p>
                  </a:txBody>
                  <a:tcPr marL="64278" marR="64278" marT="0" marB="0" anchor="ctr"/>
                </a:tc>
                <a:extLst>
                  <a:ext uri="{0D108BD9-81ED-4DB2-BD59-A6C34878D82A}">
                    <a16:rowId xmlns:a16="http://schemas.microsoft.com/office/drawing/2014/main" val="2167825309"/>
                  </a:ext>
                </a:extLst>
              </a:tr>
              <a:tr h="543697">
                <a:tc>
                  <a:txBody>
                    <a:bodyPr/>
                    <a:lstStyle/>
                    <a:p>
                      <a:pPr algn="l" latinLnBrk="1">
                        <a:spcAft>
                          <a:spcPts val="0"/>
                        </a:spcAft>
                      </a:pPr>
                      <a:r>
                        <a:rPr lang="ja-JP" sz="1000" dirty="0">
                          <a:effectLst/>
                          <a:latin typeface="メイリオ" panose="020B0604030504040204" pitchFamily="50" charset="-128"/>
                          <a:ea typeface="メイリオ" panose="020B0604030504040204" pitchFamily="50" charset="-128"/>
                        </a:rPr>
                        <a:t>Ｊ（金融業・保険業）の一部</a:t>
                      </a:r>
                      <a:endParaRPr lang="ja-JP" sz="1000" b="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4278" marR="64278" marT="0" marB="0" anchor="ctr"/>
                </a:tc>
                <a:tc>
                  <a:txBody>
                    <a:bodyPr/>
                    <a:lstStyle/>
                    <a:p>
                      <a:pPr algn="l" latinLnBrk="1">
                        <a:spcAft>
                          <a:spcPts val="0"/>
                        </a:spcAft>
                      </a:pPr>
                      <a:r>
                        <a:rPr lang="en-US" sz="1000" dirty="0">
                          <a:effectLst/>
                          <a:latin typeface="メイリオ" panose="020B0604030504040204" pitchFamily="50" charset="-128"/>
                          <a:ea typeface="メイリオ" panose="020B0604030504040204" pitchFamily="50" charset="-128"/>
                        </a:rPr>
                        <a:t>64</a:t>
                      </a:r>
                      <a:r>
                        <a:rPr lang="ja-JP" sz="1000" dirty="0">
                          <a:effectLst/>
                          <a:latin typeface="メイリオ" panose="020B0604030504040204" pitchFamily="50" charset="-128"/>
                          <a:ea typeface="メイリオ" panose="020B0604030504040204" pitchFamily="50" charset="-128"/>
                        </a:rPr>
                        <a:t>　貸金業、クレジットカード業等非預金信用機関</a:t>
                      </a:r>
                    </a:p>
                    <a:p>
                      <a:pPr algn="l" latinLnBrk="1">
                        <a:spcAft>
                          <a:spcPts val="0"/>
                        </a:spcAft>
                      </a:pPr>
                      <a:r>
                        <a:rPr lang="en-US" sz="1000" dirty="0">
                          <a:effectLst/>
                          <a:latin typeface="メイリオ" panose="020B0604030504040204" pitchFamily="50" charset="-128"/>
                          <a:ea typeface="メイリオ" panose="020B0604030504040204" pitchFamily="50" charset="-128"/>
                        </a:rPr>
                        <a:t>65</a:t>
                      </a:r>
                      <a:r>
                        <a:rPr lang="ja-JP" sz="1000" dirty="0">
                          <a:effectLst/>
                          <a:latin typeface="メイリオ" panose="020B0604030504040204" pitchFamily="50" charset="-128"/>
                          <a:ea typeface="メイリオ" panose="020B0604030504040204" pitchFamily="50" charset="-128"/>
                        </a:rPr>
                        <a:t>　金融商品取引業、商品先物取引業</a:t>
                      </a:r>
                    </a:p>
                    <a:p>
                      <a:pPr algn="l" latinLnBrk="1">
                        <a:spcAft>
                          <a:spcPts val="0"/>
                        </a:spcAft>
                      </a:pPr>
                      <a:r>
                        <a:rPr lang="en-US" sz="1000" dirty="0">
                          <a:effectLst/>
                          <a:latin typeface="メイリオ" panose="020B0604030504040204" pitchFamily="50" charset="-128"/>
                          <a:ea typeface="メイリオ" panose="020B0604030504040204" pitchFamily="50" charset="-128"/>
                        </a:rPr>
                        <a:t>67</a:t>
                      </a:r>
                      <a:r>
                        <a:rPr lang="ja-JP" sz="1000" dirty="0">
                          <a:effectLst/>
                          <a:latin typeface="メイリオ" panose="020B0604030504040204" pitchFamily="50" charset="-128"/>
                          <a:ea typeface="メイリオ" panose="020B0604030504040204" pitchFamily="50" charset="-128"/>
                        </a:rPr>
                        <a:t>　保険業（保険媒介代理業、保健サービス業を含む）</a:t>
                      </a:r>
                      <a:endParaRPr lang="ja-JP" sz="1000" b="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4278" marR="64278" marT="0" marB="0" anchor="ctr"/>
                </a:tc>
                <a:extLst>
                  <a:ext uri="{0D108BD9-81ED-4DB2-BD59-A6C34878D82A}">
                    <a16:rowId xmlns:a16="http://schemas.microsoft.com/office/drawing/2014/main" val="2530686553"/>
                  </a:ext>
                </a:extLst>
              </a:tr>
              <a:tr h="531341">
                <a:tc>
                  <a:txBody>
                    <a:bodyPr/>
                    <a:lstStyle/>
                    <a:p>
                      <a:pPr algn="l" latinLnBrk="1">
                        <a:spcAft>
                          <a:spcPts val="0"/>
                        </a:spcAft>
                      </a:pPr>
                      <a:r>
                        <a:rPr lang="ja-JP" sz="1000" dirty="0">
                          <a:effectLst/>
                          <a:latin typeface="メイリオ" panose="020B0604030504040204" pitchFamily="50" charset="-128"/>
                          <a:ea typeface="メイリオ" panose="020B0604030504040204" pitchFamily="50" charset="-128"/>
                        </a:rPr>
                        <a:t>Ｋ（不動産業、物品賃貸業）</a:t>
                      </a:r>
                      <a:endParaRPr lang="ja-JP" sz="1000" b="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4278" marR="64278" marT="0" marB="0" anchor="ctr"/>
                </a:tc>
                <a:tc>
                  <a:txBody>
                    <a:bodyPr/>
                    <a:lstStyle/>
                    <a:p>
                      <a:pPr algn="l" latinLnBrk="1">
                        <a:spcAft>
                          <a:spcPts val="0"/>
                        </a:spcAft>
                      </a:pPr>
                      <a:r>
                        <a:rPr lang="en-US" sz="1000" dirty="0">
                          <a:effectLst/>
                          <a:latin typeface="メイリオ" panose="020B0604030504040204" pitchFamily="50" charset="-128"/>
                          <a:ea typeface="メイリオ" panose="020B0604030504040204" pitchFamily="50" charset="-128"/>
                        </a:rPr>
                        <a:t>68</a:t>
                      </a:r>
                      <a:r>
                        <a:rPr lang="ja-JP" sz="1000" dirty="0">
                          <a:effectLst/>
                          <a:latin typeface="メイリオ" panose="020B0604030504040204" pitchFamily="50" charset="-128"/>
                          <a:ea typeface="メイリオ" panose="020B0604030504040204" pitchFamily="50" charset="-128"/>
                        </a:rPr>
                        <a:t>　不動産取引業</a:t>
                      </a:r>
                    </a:p>
                    <a:p>
                      <a:pPr algn="l" latinLnBrk="1">
                        <a:spcAft>
                          <a:spcPts val="0"/>
                        </a:spcAft>
                      </a:pPr>
                      <a:r>
                        <a:rPr lang="en-US" sz="1000" dirty="0">
                          <a:effectLst/>
                          <a:latin typeface="メイリオ" panose="020B0604030504040204" pitchFamily="50" charset="-128"/>
                          <a:ea typeface="メイリオ" panose="020B0604030504040204" pitchFamily="50" charset="-128"/>
                        </a:rPr>
                        <a:t>69</a:t>
                      </a:r>
                      <a:r>
                        <a:rPr lang="ja-JP" sz="1000" dirty="0">
                          <a:effectLst/>
                          <a:latin typeface="メイリオ" panose="020B0604030504040204" pitchFamily="50" charset="-128"/>
                          <a:ea typeface="メイリオ" panose="020B0604030504040204" pitchFamily="50" charset="-128"/>
                        </a:rPr>
                        <a:t>　不動産賃貸業・管理業</a:t>
                      </a:r>
                    </a:p>
                    <a:p>
                      <a:pPr algn="l" latinLnBrk="1">
                        <a:spcAft>
                          <a:spcPts val="0"/>
                        </a:spcAft>
                      </a:pPr>
                      <a:r>
                        <a:rPr lang="en-US" sz="1000" dirty="0">
                          <a:effectLst/>
                          <a:latin typeface="メイリオ" panose="020B0604030504040204" pitchFamily="50" charset="-128"/>
                          <a:ea typeface="メイリオ" panose="020B0604030504040204" pitchFamily="50" charset="-128"/>
                        </a:rPr>
                        <a:t>70</a:t>
                      </a:r>
                      <a:r>
                        <a:rPr lang="ja-JP" sz="1000" dirty="0">
                          <a:effectLst/>
                          <a:latin typeface="メイリオ" panose="020B0604030504040204" pitchFamily="50" charset="-128"/>
                          <a:ea typeface="メイリオ" panose="020B0604030504040204" pitchFamily="50" charset="-128"/>
                        </a:rPr>
                        <a:t>　物品賃貸業</a:t>
                      </a:r>
                      <a:endParaRPr lang="ja-JP" sz="1000" b="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4278" marR="64278" marT="0" marB="0" anchor="ctr"/>
                </a:tc>
                <a:extLst>
                  <a:ext uri="{0D108BD9-81ED-4DB2-BD59-A6C34878D82A}">
                    <a16:rowId xmlns:a16="http://schemas.microsoft.com/office/drawing/2014/main" val="3207887947"/>
                  </a:ext>
                </a:extLst>
              </a:tr>
              <a:tr h="691978">
                <a:tc>
                  <a:txBody>
                    <a:bodyPr/>
                    <a:lstStyle/>
                    <a:p>
                      <a:pPr algn="l" latinLnBrk="1">
                        <a:spcAft>
                          <a:spcPts val="0"/>
                        </a:spcAft>
                      </a:pPr>
                      <a:r>
                        <a:rPr lang="ja-JP" sz="1000" dirty="0">
                          <a:effectLst/>
                          <a:latin typeface="メイリオ" panose="020B0604030504040204" pitchFamily="50" charset="-128"/>
                          <a:ea typeface="メイリオ" panose="020B0604030504040204" pitchFamily="50" charset="-128"/>
                        </a:rPr>
                        <a:t>Ｌ（学術研究、専門・技術サービス業）</a:t>
                      </a:r>
                      <a:endParaRPr lang="ja-JP" sz="1000" b="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4278" marR="64278" marT="0" marB="0" anchor="ctr"/>
                </a:tc>
                <a:tc>
                  <a:txBody>
                    <a:bodyPr/>
                    <a:lstStyle/>
                    <a:p>
                      <a:pPr algn="l" latinLnBrk="1">
                        <a:spcAft>
                          <a:spcPts val="0"/>
                        </a:spcAft>
                      </a:pPr>
                      <a:r>
                        <a:rPr lang="en-US" sz="1000" dirty="0">
                          <a:effectLst/>
                          <a:latin typeface="メイリオ" panose="020B0604030504040204" pitchFamily="50" charset="-128"/>
                          <a:ea typeface="メイリオ" panose="020B0604030504040204" pitchFamily="50" charset="-128"/>
                        </a:rPr>
                        <a:t>71</a:t>
                      </a:r>
                      <a:r>
                        <a:rPr lang="ja-JP" sz="1000" dirty="0">
                          <a:effectLst/>
                          <a:latin typeface="メイリオ" panose="020B0604030504040204" pitchFamily="50" charset="-128"/>
                          <a:ea typeface="メイリオ" panose="020B0604030504040204" pitchFamily="50" charset="-128"/>
                        </a:rPr>
                        <a:t>　学術・開発研究機関</a:t>
                      </a:r>
                    </a:p>
                    <a:p>
                      <a:pPr algn="l" latinLnBrk="1">
                        <a:spcAft>
                          <a:spcPts val="0"/>
                        </a:spcAft>
                      </a:pPr>
                      <a:r>
                        <a:rPr lang="en-US" sz="1000" dirty="0">
                          <a:effectLst/>
                          <a:latin typeface="メイリオ" panose="020B0604030504040204" pitchFamily="50" charset="-128"/>
                          <a:ea typeface="メイリオ" panose="020B0604030504040204" pitchFamily="50" charset="-128"/>
                        </a:rPr>
                        <a:t>72</a:t>
                      </a:r>
                      <a:r>
                        <a:rPr lang="ja-JP" sz="1000" dirty="0">
                          <a:effectLst/>
                          <a:latin typeface="メイリオ" panose="020B0604030504040204" pitchFamily="50" charset="-128"/>
                          <a:ea typeface="メイリオ" panose="020B0604030504040204" pitchFamily="50" charset="-128"/>
                        </a:rPr>
                        <a:t>　専門サービス業（他に分類されないもの）</a:t>
                      </a:r>
                    </a:p>
                    <a:p>
                      <a:pPr algn="l" latinLnBrk="1">
                        <a:spcAft>
                          <a:spcPts val="0"/>
                        </a:spcAft>
                      </a:pPr>
                      <a:r>
                        <a:rPr lang="en-US" sz="1000" dirty="0">
                          <a:effectLst/>
                          <a:latin typeface="メイリオ" panose="020B0604030504040204" pitchFamily="50" charset="-128"/>
                          <a:ea typeface="メイリオ" panose="020B0604030504040204" pitchFamily="50" charset="-128"/>
                        </a:rPr>
                        <a:t>73</a:t>
                      </a:r>
                      <a:r>
                        <a:rPr lang="ja-JP" sz="1000" dirty="0">
                          <a:effectLst/>
                          <a:latin typeface="メイリオ" panose="020B0604030504040204" pitchFamily="50" charset="-128"/>
                          <a:ea typeface="メイリオ" panose="020B0604030504040204" pitchFamily="50" charset="-128"/>
                        </a:rPr>
                        <a:t>　広告業</a:t>
                      </a:r>
                    </a:p>
                    <a:p>
                      <a:pPr algn="l" latinLnBrk="1">
                        <a:spcAft>
                          <a:spcPts val="0"/>
                        </a:spcAft>
                      </a:pPr>
                      <a:r>
                        <a:rPr lang="en-US" sz="1000" dirty="0">
                          <a:effectLst/>
                          <a:latin typeface="メイリオ" panose="020B0604030504040204" pitchFamily="50" charset="-128"/>
                          <a:ea typeface="メイリオ" panose="020B0604030504040204" pitchFamily="50" charset="-128"/>
                        </a:rPr>
                        <a:t>74</a:t>
                      </a:r>
                      <a:r>
                        <a:rPr lang="ja-JP" sz="1000" dirty="0">
                          <a:effectLst/>
                          <a:latin typeface="メイリオ" panose="020B0604030504040204" pitchFamily="50" charset="-128"/>
                          <a:ea typeface="メイリオ" panose="020B0604030504040204" pitchFamily="50" charset="-128"/>
                        </a:rPr>
                        <a:t>　技術サービス業（他に分類されないもの）</a:t>
                      </a:r>
                      <a:endParaRPr lang="ja-JP" sz="1000" b="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4278" marR="64278" marT="0" marB="0" anchor="ctr"/>
                </a:tc>
                <a:extLst>
                  <a:ext uri="{0D108BD9-81ED-4DB2-BD59-A6C34878D82A}">
                    <a16:rowId xmlns:a16="http://schemas.microsoft.com/office/drawing/2014/main" val="1062414839"/>
                  </a:ext>
                </a:extLst>
              </a:tr>
              <a:tr h="531341">
                <a:tc>
                  <a:txBody>
                    <a:bodyPr/>
                    <a:lstStyle/>
                    <a:p>
                      <a:pPr algn="l" latinLnBrk="1">
                        <a:spcAft>
                          <a:spcPts val="0"/>
                        </a:spcAft>
                      </a:pPr>
                      <a:r>
                        <a:rPr lang="ja-JP" sz="1000" dirty="0">
                          <a:effectLst/>
                          <a:latin typeface="メイリオ" panose="020B0604030504040204" pitchFamily="50" charset="-128"/>
                          <a:ea typeface="メイリオ" panose="020B0604030504040204" pitchFamily="50" charset="-128"/>
                        </a:rPr>
                        <a:t>Ｍ（宿泊業、飲食サービス業）</a:t>
                      </a:r>
                      <a:endParaRPr lang="ja-JP" sz="1000" b="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4278" marR="64278" marT="0" marB="0" anchor="ctr"/>
                </a:tc>
                <a:tc>
                  <a:txBody>
                    <a:bodyPr/>
                    <a:lstStyle/>
                    <a:p>
                      <a:pPr algn="l" latinLnBrk="1">
                        <a:spcAft>
                          <a:spcPts val="0"/>
                        </a:spcAft>
                      </a:pPr>
                      <a:r>
                        <a:rPr lang="en-US" sz="1000" dirty="0">
                          <a:effectLst/>
                          <a:latin typeface="メイリオ" panose="020B0604030504040204" pitchFamily="50" charset="-128"/>
                          <a:ea typeface="メイリオ" panose="020B0604030504040204" pitchFamily="50" charset="-128"/>
                        </a:rPr>
                        <a:t>75</a:t>
                      </a:r>
                      <a:r>
                        <a:rPr lang="ja-JP" sz="1000" dirty="0">
                          <a:effectLst/>
                          <a:latin typeface="メイリオ" panose="020B0604030504040204" pitchFamily="50" charset="-128"/>
                          <a:ea typeface="メイリオ" panose="020B0604030504040204" pitchFamily="50" charset="-128"/>
                        </a:rPr>
                        <a:t>　宿泊業</a:t>
                      </a:r>
                    </a:p>
                    <a:p>
                      <a:pPr algn="l" latinLnBrk="1">
                        <a:spcAft>
                          <a:spcPts val="0"/>
                        </a:spcAft>
                      </a:pPr>
                      <a:r>
                        <a:rPr lang="en-US" sz="1000" dirty="0">
                          <a:effectLst/>
                          <a:latin typeface="メイリオ" panose="020B0604030504040204" pitchFamily="50" charset="-128"/>
                          <a:ea typeface="メイリオ" panose="020B0604030504040204" pitchFamily="50" charset="-128"/>
                        </a:rPr>
                        <a:t>76</a:t>
                      </a:r>
                      <a:r>
                        <a:rPr lang="ja-JP" sz="1000" dirty="0">
                          <a:effectLst/>
                          <a:latin typeface="メイリオ" panose="020B0604030504040204" pitchFamily="50" charset="-128"/>
                          <a:ea typeface="メイリオ" panose="020B0604030504040204" pitchFamily="50" charset="-128"/>
                        </a:rPr>
                        <a:t>　飲食店</a:t>
                      </a:r>
                    </a:p>
                    <a:p>
                      <a:pPr algn="l" latinLnBrk="1">
                        <a:spcAft>
                          <a:spcPts val="0"/>
                        </a:spcAft>
                      </a:pPr>
                      <a:r>
                        <a:rPr lang="en-US" sz="1000" dirty="0">
                          <a:effectLst/>
                          <a:latin typeface="メイリオ" panose="020B0604030504040204" pitchFamily="50" charset="-128"/>
                          <a:ea typeface="メイリオ" panose="020B0604030504040204" pitchFamily="50" charset="-128"/>
                        </a:rPr>
                        <a:t>77</a:t>
                      </a:r>
                      <a:r>
                        <a:rPr lang="ja-JP" sz="1000" dirty="0">
                          <a:effectLst/>
                          <a:latin typeface="メイリオ" panose="020B0604030504040204" pitchFamily="50" charset="-128"/>
                          <a:ea typeface="メイリオ" panose="020B0604030504040204" pitchFamily="50" charset="-128"/>
                        </a:rPr>
                        <a:t>　持ち帰り・配達飲食サービス業</a:t>
                      </a:r>
                      <a:endParaRPr lang="ja-JP" sz="1000" b="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4278" marR="64278" marT="0" marB="0" anchor="ctr"/>
                </a:tc>
                <a:extLst>
                  <a:ext uri="{0D108BD9-81ED-4DB2-BD59-A6C34878D82A}">
                    <a16:rowId xmlns:a16="http://schemas.microsoft.com/office/drawing/2014/main" val="881628553"/>
                  </a:ext>
                </a:extLst>
              </a:tr>
              <a:tr h="556054">
                <a:tc>
                  <a:txBody>
                    <a:bodyPr/>
                    <a:lstStyle/>
                    <a:p>
                      <a:pPr algn="l" latinLnBrk="1">
                        <a:spcAft>
                          <a:spcPts val="0"/>
                        </a:spcAft>
                      </a:pPr>
                      <a:r>
                        <a:rPr lang="ja-JP" sz="1000" dirty="0">
                          <a:effectLst/>
                          <a:latin typeface="メイリオ" panose="020B0604030504040204" pitchFamily="50" charset="-128"/>
                          <a:ea typeface="メイリオ" panose="020B0604030504040204" pitchFamily="50" charset="-128"/>
                        </a:rPr>
                        <a:t>Ｎ（生活関連サービス業・娯楽業）</a:t>
                      </a:r>
                      <a:endParaRPr lang="ja-JP" sz="1000" b="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4278" marR="64278" marT="0" marB="0" anchor="ctr"/>
                </a:tc>
                <a:tc>
                  <a:txBody>
                    <a:bodyPr/>
                    <a:lstStyle/>
                    <a:p>
                      <a:pPr algn="l" latinLnBrk="1">
                        <a:spcAft>
                          <a:spcPts val="0"/>
                        </a:spcAft>
                      </a:pPr>
                      <a:r>
                        <a:rPr lang="en-US" sz="1000" dirty="0">
                          <a:effectLst/>
                          <a:latin typeface="メイリオ" panose="020B0604030504040204" pitchFamily="50" charset="-128"/>
                          <a:ea typeface="メイリオ" panose="020B0604030504040204" pitchFamily="50" charset="-128"/>
                        </a:rPr>
                        <a:t>78</a:t>
                      </a:r>
                      <a:r>
                        <a:rPr lang="ja-JP" sz="1000" dirty="0">
                          <a:effectLst/>
                          <a:latin typeface="メイリオ" panose="020B0604030504040204" pitchFamily="50" charset="-128"/>
                          <a:ea typeface="メイリオ" panose="020B0604030504040204" pitchFamily="50" charset="-128"/>
                        </a:rPr>
                        <a:t>　洗濯・理容・美容・浴場業</a:t>
                      </a:r>
                    </a:p>
                    <a:p>
                      <a:pPr marL="139700" indent="-139700" algn="l" latinLnBrk="1">
                        <a:spcAft>
                          <a:spcPts val="0"/>
                        </a:spcAft>
                      </a:pPr>
                      <a:r>
                        <a:rPr lang="en-US" sz="1000" dirty="0">
                          <a:effectLst/>
                          <a:latin typeface="メイリオ" panose="020B0604030504040204" pitchFamily="50" charset="-128"/>
                          <a:ea typeface="メイリオ" panose="020B0604030504040204" pitchFamily="50" charset="-128"/>
                        </a:rPr>
                        <a:t>79</a:t>
                      </a:r>
                      <a:r>
                        <a:rPr lang="ja-JP" sz="1000" dirty="0">
                          <a:effectLst/>
                          <a:latin typeface="メイリオ" panose="020B0604030504040204" pitchFamily="50" charset="-128"/>
                          <a:ea typeface="メイリオ" panose="020B0604030504040204" pitchFamily="50" charset="-128"/>
                        </a:rPr>
                        <a:t>　その他の生活関連サービス業</a:t>
                      </a:r>
                    </a:p>
                    <a:p>
                      <a:pPr algn="l" latinLnBrk="1">
                        <a:spcAft>
                          <a:spcPts val="0"/>
                        </a:spcAft>
                      </a:pPr>
                      <a:r>
                        <a:rPr lang="en-US" sz="1000" dirty="0">
                          <a:effectLst/>
                          <a:latin typeface="メイリオ" panose="020B0604030504040204" pitchFamily="50" charset="-128"/>
                          <a:ea typeface="メイリオ" panose="020B0604030504040204" pitchFamily="50" charset="-128"/>
                        </a:rPr>
                        <a:t>80</a:t>
                      </a:r>
                      <a:r>
                        <a:rPr lang="ja-JP" sz="1000" dirty="0">
                          <a:effectLst/>
                          <a:latin typeface="メイリオ" panose="020B0604030504040204" pitchFamily="50" charset="-128"/>
                          <a:ea typeface="メイリオ" panose="020B0604030504040204" pitchFamily="50" charset="-128"/>
                        </a:rPr>
                        <a:t>　娯楽業</a:t>
                      </a:r>
                      <a:endParaRPr lang="ja-JP" sz="1000" b="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4278" marR="64278" marT="0" marB="0" anchor="ctr"/>
                </a:tc>
                <a:extLst>
                  <a:ext uri="{0D108BD9-81ED-4DB2-BD59-A6C34878D82A}">
                    <a16:rowId xmlns:a16="http://schemas.microsoft.com/office/drawing/2014/main" val="2731326917"/>
                  </a:ext>
                </a:extLst>
              </a:tr>
              <a:tr h="383059">
                <a:tc>
                  <a:txBody>
                    <a:bodyPr/>
                    <a:lstStyle/>
                    <a:p>
                      <a:pPr algn="l" latinLnBrk="1">
                        <a:spcAft>
                          <a:spcPts val="0"/>
                        </a:spcAft>
                      </a:pPr>
                      <a:r>
                        <a:rPr lang="ja-JP" sz="1000" dirty="0">
                          <a:effectLst/>
                          <a:latin typeface="メイリオ" panose="020B0604030504040204" pitchFamily="50" charset="-128"/>
                          <a:ea typeface="メイリオ" panose="020B0604030504040204" pitchFamily="50" charset="-128"/>
                        </a:rPr>
                        <a:t>Ｏ（教育、学習支援業）</a:t>
                      </a:r>
                      <a:endParaRPr lang="ja-JP" sz="1000" b="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4278" marR="64278" marT="0" marB="0" anchor="ctr"/>
                </a:tc>
                <a:tc>
                  <a:txBody>
                    <a:bodyPr/>
                    <a:lstStyle/>
                    <a:p>
                      <a:pPr algn="l" latinLnBrk="1">
                        <a:spcAft>
                          <a:spcPts val="0"/>
                        </a:spcAft>
                      </a:pPr>
                      <a:r>
                        <a:rPr lang="en-US" sz="1000" dirty="0">
                          <a:effectLst/>
                          <a:latin typeface="メイリオ" panose="020B0604030504040204" pitchFamily="50" charset="-128"/>
                          <a:ea typeface="メイリオ" panose="020B0604030504040204" pitchFamily="50" charset="-128"/>
                        </a:rPr>
                        <a:t>81</a:t>
                      </a:r>
                      <a:r>
                        <a:rPr lang="ja-JP" sz="1000" dirty="0">
                          <a:effectLst/>
                          <a:latin typeface="メイリオ" panose="020B0604030504040204" pitchFamily="50" charset="-128"/>
                          <a:ea typeface="メイリオ" panose="020B0604030504040204" pitchFamily="50" charset="-128"/>
                        </a:rPr>
                        <a:t>　学校教育</a:t>
                      </a:r>
                    </a:p>
                    <a:p>
                      <a:pPr algn="l" latinLnBrk="1">
                        <a:spcAft>
                          <a:spcPts val="0"/>
                        </a:spcAft>
                      </a:pPr>
                      <a:r>
                        <a:rPr lang="en-US" sz="1000" dirty="0">
                          <a:effectLst/>
                          <a:latin typeface="メイリオ" panose="020B0604030504040204" pitchFamily="50" charset="-128"/>
                          <a:ea typeface="メイリオ" panose="020B0604030504040204" pitchFamily="50" charset="-128"/>
                        </a:rPr>
                        <a:t>82</a:t>
                      </a:r>
                      <a:r>
                        <a:rPr lang="ja-JP" sz="1000" dirty="0">
                          <a:effectLst/>
                          <a:latin typeface="メイリオ" panose="020B0604030504040204" pitchFamily="50" charset="-128"/>
                          <a:ea typeface="メイリオ" panose="020B0604030504040204" pitchFamily="50" charset="-128"/>
                        </a:rPr>
                        <a:t>　その他の教育，学習支援業</a:t>
                      </a:r>
                      <a:endParaRPr lang="ja-JP" sz="1000" b="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4278" marR="64278" marT="0" marB="0" anchor="ctr"/>
                </a:tc>
                <a:extLst>
                  <a:ext uri="{0D108BD9-81ED-4DB2-BD59-A6C34878D82A}">
                    <a16:rowId xmlns:a16="http://schemas.microsoft.com/office/drawing/2014/main" val="2904991712"/>
                  </a:ext>
                </a:extLst>
              </a:tr>
              <a:tr h="518984">
                <a:tc>
                  <a:txBody>
                    <a:bodyPr/>
                    <a:lstStyle/>
                    <a:p>
                      <a:pPr algn="l" latinLnBrk="1">
                        <a:spcAft>
                          <a:spcPts val="0"/>
                        </a:spcAft>
                      </a:pPr>
                      <a:r>
                        <a:rPr lang="ja-JP" sz="1000" dirty="0">
                          <a:effectLst/>
                          <a:latin typeface="メイリオ" panose="020B0604030504040204" pitchFamily="50" charset="-128"/>
                          <a:ea typeface="メイリオ" panose="020B0604030504040204" pitchFamily="50" charset="-128"/>
                        </a:rPr>
                        <a:t>Ｐ（医療、福祉）</a:t>
                      </a:r>
                      <a:endParaRPr lang="ja-JP" sz="1000" b="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4278" marR="64278" marT="0" marB="0" anchor="ctr"/>
                </a:tc>
                <a:tc>
                  <a:txBody>
                    <a:bodyPr/>
                    <a:lstStyle/>
                    <a:p>
                      <a:pPr algn="l" latinLnBrk="1">
                        <a:spcAft>
                          <a:spcPts val="0"/>
                        </a:spcAft>
                      </a:pPr>
                      <a:r>
                        <a:rPr lang="en-US" sz="1000" dirty="0">
                          <a:effectLst/>
                          <a:latin typeface="メイリオ" panose="020B0604030504040204" pitchFamily="50" charset="-128"/>
                          <a:ea typeface="メイリオ" panose="020B0604030504040204" pitchFamily="50" charset="-128"/>
                        </a:rPr>
                        <a:t>83</a:t>
                      </a:r>
                      <a:r>
                        <a:rPr lang="ja-JP" sz="1000" dirty="0">
                          <a:effectLst/>
                          <a:latin typeface="メイリオ" panose="020B0604030504040204" pitchFamily="50" charset="-128"/>
                          <a:ea typeface="メイリオ" panose="020B0604030504040204" pitchFamily="50" charset="-128"/>
                        </a:rPr>
                        <a:t>　医療業</a:t>
                      </a:r>
                    </a:p>
                    <a:p>
                      <a:pPr algn="l" latinLnBrk="1">
                        <a:spcAft>
                          <a:spcPts val="0"/>
                        </a:spcAft>
                      </a:pPr>
                      <a:r>
                        <a:rPr lang="en-US" sz="1000" dirty="0">
                          <a:effectLst/>
                          <a:latin typeface="メイリオ" panose="020B0604030504040204" pitchFamily="50" charset="-128"/>
                          <a:ea typeface="メイリオ" panose="020B0604030504040204" pitchFamily="50" charset="-128"/>
                        </a:rPr>
                        <a:t>84</a:t>
                      </a:r>
                      <a:r>
                        <a:rPr lang="ja-JP" sz="1000" dirty="0">
                          <a:effectLst/>
                          <a:latin typeface="メイリオ" panose="020B0604030504040204" pitchFamily="50" charset="-128"/>
                          <a:ea typeface="メイリオ" panose="020B0604030504040204" pitchFamily="50" charset="-128"/>
                        </a:rPr>
                        <a:t>　保健衛生</a:t>
                      </a:r>
                    </a:p>
                    <a:p>
                      <a:pPr algn="l" latinLnBrk="1">
                        <a:spcAft>
                          <a:spcPts val="0"/>
                        </a:spcAft>
                      </a:pPr>
                      <a:r>
                        <a:rPr lang="en-US" sz="1000" dirty="0">
                          <a:effectLst/>
                          <a:latin typeface="メイリオ" panose="020B0604030504040204" pitchFamily="50" charset="-128"/>
                          <a:ea typeface="メイリオ" panose="020B0604030504040204" pitchFamily="50" charset="-128"/>
                        </a:rPr>
                        <a:t>85</a:t>
                      </a:r>
                      <a:r>
                        <a:rPr lang="ja-JP" sz="1000" dirty="0">
                          <a:effectLst/>
                          <a:latin typeface="メイリオ" panose="020B0604030504040204" pitchFamily="50" charset="-128"/>
                          <a:ea typeface="メイリオ" panose="020B0604030504040204" pitchFamily="50" charset="-128"/>
                        </a:rPr>
                        <a:t>　社会保険・社会福祉・介護事業</a:t>
                      </a:r>
                      <a:endParaRPr lang="ja-JP" sz="1000" b="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4278" marR="64278" marT="0" marB="0" anchor="ctr"/>
                </a:tc>
                <a:extLst>
                  <a:ext uri="{0D108BD9-81ED-4DB2-BD59-A6C34878D82A}">
                    <a16:rowId xmlns:a16="http://schemas.microsoft.com/office/drawing/2014/main" val="1248018867"/>
                  </a:ext>
                </a:extLst>
              </a:tr>
              <a:tr h="942737">
                <a:tc>
                  <a:txBody>
                    <a:bodyPr/>
                    <a:lstStyle/>
                    <a:p>
                      <a:pPr algn="l" latinLnBrk="1">
                        <a:spcAft>
                          <a:spcPts val="0"/>
                        </a:spcAft>
                      </a:pPr>
                      <a:r>
                        <a:rPr lang="ja-JP" sz="1000" dirty="0">
                          <a:effectLst/>
                          <a:latin typeface="メイリオ" panose="020B0604030504040204" pitchFamily="50" charset="-128"/>
                          <a:ea typeface="メイリオ" panose="020B0604030504040204" pitchFamily="50" charset="-128"/>
                        </a:rPr>
                        <a:t>Ｒ（サービス業）の一部</a:t>
                      </a:r>
                      <a:endParaRPr lang="ja-JP" sz="1000" b="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4278" marR="64278" marT="0" marB="0" anchor="ctr"/>
                </a:tc>
                <a:tc>
                  <a:txBody>
                    <a:bodyPr/>
                    <a:lstStyle/>
                    <a:p>
                      <a:pPr algn="l" latinLnBrk="1">
                        <a:spcAft>
                          <a:spcPts val="0"/>
                        </a:spcAft>
                      </a:pPr>
                      <a:r>
                        <a:rPr lang="en-US" sz="1000" dirty="0">
                          <a:effectLst/>
                          <a:latin typeface="メイリオ" panose="020B0604030504040204" pitchFamily="50" charset="-128"/>
                          <a:ea typeface="メイリオ" panose="020B0604030504040204" pitchFamily="50" charset="-128"/>
                        </a:rPr>
                        <a:t>88</a:t>
                      </a:r>
                      <a:r>
                        <a:rPr lang="ja-JP" sz="1000" dirty="0">
                          <a:effectLst/>
                          <a:latin typeface="メイリオ" panose="020B0604030504040204" pitchFamily="50" charset="-128"/>
                          <a:ea typeface="メイリオ" panose="020B0604030504040204" pitchFamily="50" charset="-128"/>
                        </a:rPr>
                        <a:t>　廃棄物処理業</a:t>
                      </a:r>
                    </a:p>
                    <a:p>
                      <a:pPr algn="l" latinLnBrk="1">
                        <a:spcAft>
                          <a:spcPts val="0"/>
                        </a:spcAft>
                      </a:pPr>
                      <a:r>
                        <a:rPr lang="en-US" sz="1000" dirty="0">
                          <a:effectLst/>
                          <a:latin typeface="メイリオ" panose="020B0604030504040204" pitchFamily="50" charset="-128"/>
                          <a:ea typeface="メイリオ" panose="020B0604030504040204" pitchFamily="50" charset="-128"/>
                        </a:rPr>
                        <a:t>89</a:t>
                      </a:r>
                      <a:r>
                        <a:rPr lang="ja-JP" sz="1000" dirty="0">
                          <a:effectLst/>
                          <a:latin typeface="メイリオ" panose="020B0604030504040204" pitchFamily="50" charset="-128"/>
                          <a:ea typeface="メイリオ" panose="020B0604030504040204" pitchFamily="50" charset="-128"/>
                        </a:rPr>
                        <a:t>　自動車整備業</a:t>
                      </a:r>
                    </a:p>
                    <a:p>
                      <a:pPr algn="l" latinLnBrk="1">
                        <a:spcAft>
                          <a:spcPts val="0"/>
                        </a:spcAft>
                      </a:pPr>
                      <a:r>
                        <a:rPr lang="en-US" sz="1000" dirty="0">
                          <a:effectLst/>
                          <a:latin typeface="メイリオ" panose="020B0604030504040204" pitchFamily="50" charset="-128"/>
                          <a:ea typeface="メイリオ" panose="020B0604030504040204" pitchFamily="50" charset="-128"/>
                        </a:rPr>
                        <a:t>90</a:t>
                      </a:r>
                      <a:r>
                        <a:rPr lang="ja-JP" sz="1000" dirty="0">
                          <a:effectLst/>
                          <a:latin typeface="メイリオ" panose="020B0604030504040204" pitchFamily="50" charset="-128"/>
                          <a:ea typeface="メイリオ" panose="020B0604030504040204" pitchFamily="50" charset="-128"/>
                        </a:rPr>
                        <a:t>　機械等修理業</a:t>
                      </a:r>
                    </a:p>
                    <a:p>
                      <a:pPr algn="l" latinLnBrk="1">
                        <a:spcAft>
                          <a:spcPts val="0"/>
                        </a:spcAft>
                      </a:pPr>
                      <a:r>
                        <a:rPr lang="en-US" sz="1000" dirty="0">
                          <a:effectLst/>
                          <a:latin typeface="メイリオ" panose="020B0604030504040204" pitchFamily="50" charset="-128"/>
                          <a:ea typeface="メイリオ" panose="020B0604030504040204" pitchFamily="50" charset="-128"/>
                        </a:rPr>
                        <a:t>91</a:t>
                      </a:r>
                      <a:r>
                        <a:rPr lang="ja-JP" sz="1000" dirty="0">
                          <a:effectLst/>
                          <a:latin typeface="メイリオ" panose="020B0604030504040204" pitchFamily="50" charset="-128"/>
                          <a:ea typeface="メイリオ" panose="020B0604030504040204" pitchFamily="50" charset="-128"/>
                        </a:rPr>
                        <a:t>　職業紹介・労働者派遣業</a:t>
                      </a:r>
                    </a:p>
                    <a:p>
                      <a:pPr algn="l" latinLnBrk="1">
                        <a:spcAft>
                          <a:spcPts val="0"/>
                        </a:spcAft>
                      </a:pPr>
                      <a:r>
                        <a:rPr lang="en-US" sz="1000" dirty="0">
                          <a:effectLst/>
                          <a:latin typeface="メイリオ" panose="020B0604030504040204" pitchFamily="50" charset="-128"/>
                          <a:ea typeface="メイリオ" panose="020B0604030504040204" pitchFamily="50" charset="-128"/>
                        </a:rPr>
                        <a:t>92</a:t>
                      </a:r>
                      <a:r>
                        <a:rPr lang="ja-JP" sz="1000" dirty="0">
                          <a:effectLst/>
                          <a:latin typeface="メイリオ" panose="020B0604030504040204" pitchFamily="50" charset="-128"/>
                          <a:ea typeface="メイリオ" panose="020B0604030504040204" pitchFamily="50" charset="-128"/>
                        </a:rPr>
                        <a:t>　その他の事業サービス業</a:t>
                      </a:r>
                    </a:p>
                    <a:p>
                      <a:pPr algn="l" latinLnBrk="1">
                        <a:spcAft>
                          <a:spcPts val="0"/>
                        </a:spcAft>
                      </a:pPr>
                      <a:r>
                        <a:rPr lang="en-US" sz="1000" dirty="0">
                          <a:effectLst/>
                          <a:latin typeface="メイリオ" panose="020B0604030504040204" pitchFamily="50" charset="-128"/>
                          <a:ea typeface="メイリオ" panose="020B0604030504040204" pitchFamily="50" charset="-128"/>
                        </a:rPr>
                        <a:t>95</a:t>
                      </a:r>
                      <a:r>
                        <a:rPr lang="ja-JP" sz="1000" dirty="0">
                          <a:effectLst/>
                          <a:latin typeface="メイリオ" panose="020B0604030504040204" pitchFamily="50" charset="-128"/>
                          <a:ea typeface="メイリオ" panose="020B0604030504040204" pitchFamily="50" charset="-128"/>
                        </a:rPr>
                        <a:t>　その他のサービス業</a:t>
                      </a:r>
                      <a:endParaRPr lang="ja-JP" sz="1000" b="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4278" marR="64278" marT="0" marB="0" anchor="ctr"/>
                </a:tc>
                <a:extLst>
                  <a:ext uri="{0D108BD9-81ED-4DB2-BD59-A6C34878D82A}">
                    <a16:rowId xmlns:a16="http://schemas.microsoft.com/office/drawing/2014/main" val="2513779325"/>
                  </a:ext>
                </a:extLst>
              </a:tr>
            </a:tbl>
          </a:graphicData>
        </a:graphic>
      </p:graphicFrame>
      <p:sp>
        <p:nvSpPr>
          <p:cNvPr id="5" name="テキスト ボックス 4"/>
          <p:cNvSpPr txBox="1"/>
          <p:nvPr/>
        </p:nvSpPr>
        <p:spPr>
          <a:xfrm>
            <a:off x="-9859" y="446180"/>
            <a:ext cx="7215869" cy="338554"/>
          </a:xfrm>
          <a:prstGeom prst="rect">
            <a:avLst/>
          </a:prstGeom>
          <a:noFill/>
        </p:spPr>
        <p:txBody>
          <a:bodyPr wrap="square" rtlCol="0">
            <a:spAutoFit/>
          </a:bodyPr>
          <a:lstStyle/>
          <a:p>
            <a:r>
              <a:rPr lang="en-US" altLang="ja-JP" sz="1600" b="1" dirty="0" smtClean="0">
                <a:latin typeface="メイリオ" panose="020B0604030504040204" pitchFamily="50" charset="-128"/>
                <a:ea typeface="メイリオ" panose="020B0604030504040204" pitchFamily="50" charset="-128"/>
              </a:rPr>
              <a:t>【 </a:t>
            </a:r>
            <a:r>
              <a:rPr lang="ja-JP" altLang="en-US" sz="1600" b="1" dirty="0" smtClean="0">
                <a:latin typeface="メイリオ" panose="020B0604030504040204" pitchFamily="50" charset="-128"/>
                <a:ea typeface="メイリオ" panose="020B0604030504040204" pitchFamily="50" charset="-128"/>
              </a:rPr>
              <a:t>対象業種　一覧表 </a:t>
            </a:r>
            <a:r>
              <a:rPr lang="en-US" altLang="ja-JP" sz="1600" b="1" dirty="0" smtClean="0">
                <a:latin typeface="メイリオ" panose="020B0604030504040204" pitchFamily="50" charset="-128"/>
                <a:ea typeface="メイリオ" panose="020B0604030504040204" pitchFamily="50" charset="-128"/>
              </a:rPr>
              <a:t>】</a:t>
            </a:r>
            <a:endParaRPr lang="en-US" altLang="ja-JP" sz="1600" b="1"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148296" y="8948914"/>
            <a:ext cx="6561407" cy="984885"/>
          </a:xfrm>
          <a:prstGeom prst="rect">
            <a:avLst/>
          </a:prstGeom>
          <a:noFill/>
        </p:spPr>
        <p:txBody>
          <a:bodyPr wrap="square" rtlCol="0">
            <a:spAutoFit/>
          </a:bodyPr>
          <a:lstStyle/>
          <a:p>
            <a:r>
              <a:rPr lang="ja-JP" altLang="en-US" sz="1400" b="1" dirty="0" smtClean="0">
                <a:solidFill>
                  <a:srgbClr val="FF0000"/>
                </a:solidFill>
                <a:latin typeface="メイリオ" panose="020B0604030504040204" pitchFamily="50" charset="-128"/>
                <a:ea typeface="メイリオ" panose="020B0604030504040204" pitchFamily="50" charset="-128"/>
              </a:rPr>
              <a:t>申請にあたっての注意！</a:t>
            </a:r>
            <a:r>
              <a:rPr lang="ja-JP" altLang="en-US" sz="1100" dirty="0" smtClean="0">
                <a:latin typeface="メイリオ" panose="020B0604030504040204" pitchFamily="50" charset="-128"/>
                <a:ea typeface="メイリオ" panose="020B0604030504040204" pitchFamily="50" charset="-128"/>
              </a:rPr>
              <a:t>　</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自社</a:t>
            </a:r>
            <a:r>
              <a:rPr lang="en-US" altLang="ja-JP" sz="1100" dirty="0" smtClean="0">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ご自身が支援金の対象になるかは、募集要項をご確認いただくとともに、</a:t>
            </a:r>
            <a:r>
              <a:rPr lang="ja-JP" altLang="en-US" sz="1100" b="1" dirty="0" smtClean="0">
                <a:latin typeface="メイリオ" panose="020B0604030504040204" pitchFamily="50" charset="-128"/>
                <a:ea typeface="メイリオ" panose="020B0604030504040204" pitchFamily="50" charset="-128"/>
              </a:rPr>
              <a:t>不明な点があれば</a:t>
            </a:r>
            <a:endParaRPr lang="en-US" altLang="ja-JP" sz="1100" b="1" dirty="0" smtClean="0">
              <a:latin typeface="メイリオ" panose="020B0604030504040204" pitchFamily="50" charset="-128"/>
              <a:ea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rPr>
              <a:t>地域企業経営支援金事務局（電話番号表面記載）へ確認</a:t>
            </a:r>
            <a:r>
              <a:rPr lang="ja-JP" altLang="en-US" sz="1100" dirty="0" smtClean="0">
                <a:latin typeface="メイリオ" panose="020B0604030504040204" pitchFamily="50" charset="-128"/>
                <a:ea typeface="メイリオ" panose="020B0604030504040204" pitchFamily="50" charset="-128"/>
              </a:rPr>
              <a:t>を行ってください。</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rPr>
              <a:t>詳細については、</a:t>
            </a:r>
            <a:r>
              <a:rPr lang="ja-JP" altLang="en-US" sz="1100" b="1" u="sng" dirty="0" smtClean="0">
                <a:solidFill>
                  <a:srgbClr val="FF0000"/>
                </a:solidFill>
                <a:latin typeface="メイリオ" panose="020B0604030504040204" pitchFamily="50" charset="-128"/>
                <a:ea typeface="メイリオ" panose="020B0604030504040204" pitchFamily="50" charset="-128"/>
              </a:rPr>
              <a:t>必ず</a:t>
            </a:r>
            <a:r>
              <a:rPr lang="ja-JP" altLang="en-US" sz="1100" b="1" u="sng" dirty="0" smtClean="0">
                <a:latin typeface="メイリオ" panose="020B0604030504040204" pitchFamily="50" charset="-128"/>
                <a:ea typeface="メイリオ" panose="020B0604030504040204" pitchFamily="50" charset="-128"/>
              </a:rPr>
              <a:t>募集要項を確認</a:t>
            </a:r>
            <a:r>
              <a:rPr lang="ja-JP" altLang="en-US" sz="1100" b="1" dirty="0" smtClean="0">
                <a:latin typeface="メイリオ" panose="020B0604030504040204" pitchFamily="50" charset="-128"/>
                <a:ea typeface="メイリオ" panose="020B0604030504040204" pitchFamily="50" charset="-128"/>
              </a:rPr>
              <a:t>してください。</a:t>
            </a:r>
            <a:endParaRPr lang="en-US" altLang="ja-JP" sz="1100" b="1" dirty="0" smtClean="0">
              <a:latin typeface="メイリオ" panose="020B0604030504040204" pitchFamily="50" charset="-128"/>
              <a:ea typeface="メイリオ" panose="020B0604030504040204" pitchFamily="50" charset="-128"/>
            </a:endParaRPr>
          </a:p>
          <a:p>
            <a:endParaRPr lang="en-US" altLang="ja-JP" sz="1100" b="1" dirty="0" smtClean="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173142" y="8694998"/>
            <a:ext cx="6247899" cy="253916"/>
          </a:xfrm>
          <a:prstGeom prst="rect">
            <a:avLst/>
          </a:prstGeom>
          <a:noFill/>
        </p:spPr>
        <p:txBody>
          <a:bodyPr wrap="square" rtlCol="0">
            <a:spAutoFit/>
          </a:bodyPr>
          <a:lstStyle/>
          <a:p>
            <a:r>
              <a:rPr lang="en-US" altLang="ja-JP" sz="1000" dirty="0" smtClean="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 </a:t>
            </a:r>
            <a:r>
              <a:rPr lang="ja-JP" altLang="ja-JP" sz="1000" dirty="0" smtClean="0">
                <a:latin typeface="メイリオ" panose="020B0604030504040204" pitchFamily="50" charset="-128"/>
                <a:ea typeface="メイリオ" panose="020B0604030504040204" pitchFamily="50" charset="-128"/>
              </a:rPr>
              <a:t>総務省</a:t>
            </a:r>
            <a:r>
              <a:rPr lang="ja-JP" altLang="ja-JP" sz="1000" dirty="0">
                <a:latin typeface="メイリオ" panose="020B0604030504040204" pitchFamily="50" charset="-128"/>
                <a:ea typeface="メイリオ" panose="020B0604030504040204" pitchFamily="50" charset="-128"/>
              </a:rPr>
              <a:t>「日本標準産業分類（平成</a:t>
            </a:r>
            <a:r>
              <a:rPr lang="en-US" altLang="ja-JP" sz="1000" dirty="0">
                <a:latin typeface="メイリオ" panose="020B0604030504040204" pitchFamily="50" charset="-128"/>
                <a:ea typeface="メイリオ" panose="020B0604030504040204" pitchFamily="50" charset="-128"/>
              </a:rPr>
              <a:t>21</a:t>
            </a:r>
            <a:r>
              <a:rPr lang="ja-JP" altLang="ja-JP"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3</a:t>
            </a:r>
            <a:r>
              <a:rPr lang="ja-JP" altLang="ja-JP" sz="1000" dirty="0">
                <a:latin typeface="メイリオ" panose="020B0604030504040204" pitchFamily="50" charset="-128"/>
                <a:ea typeface="メイリオ" panose="020B0604030504040204" pitchFamily="50" charset="-128"/>
              </a:rPr>
              <a:t>月</a:t>
            </a:r>
            <a:r>
              <a:rPr lang="en-US" altLang="ja-JP" sz="1000" dirty="0">
                <a:latin typeface="メイリオ" panose="020B0604030504040204" pitchFamily="50" charset="-128"/>
                <a:ea typeface="メイリオ" panose="020B0604030504040204" pitchFamily="50" charset="-128"/>
              </a:rPr>
              <a:t>23</a:t>
            </a:r>
            <a:r>
              <a:rPr lang="ja-JP" altLang="ja-JP" sz="1000" dirty="0">
                <a:latin typeface="メイリオ" panose="020B0604030504040204" pitchFamily="50" charset="-128"/>
                <a:ea typeface="メイリオ" panose="020B0604030504040204" pitchFamily="50" charset="-128"/>
              </a:rPr>
              <a:t>日告示第</a:t>
            </a:r>
            <a:r>
              <a:rPr lang="en-US" altLang="ja-JP" sz="1000" dirty="0">
                <a:latin typeface="メイリオ" panose="020B0604030504040204" pitchFamily="50" charset="-128"/>
                <a:ea typeface="メイリオ" panose="020B0604030504040204" pitchFamily="50" charset="-128"/>
              </a:rPr>
              <a:t>175</a:t>
            </a:r>
            <a:r>
              <a:rPr lang="ja-JP" altLang="ja-JP" sz="1000" dirty="0">
                <a:latin typeface="メイリオ" panose="020B0604030504040204" pitchFamily="50" charset="-128"/>
                <a:ea typeface="メイリオ" panose="020B0604030504040204" pitchFamily="50" charset="-128"/>
              </a:rPr>
              <a:t>号（平成</a:t>
            </a:r>
            <a:r>
              <a:rPr lang="en-US" altLang="ja-JP" sz="1000" dirty="0">
                <a:latin typeface="メイリオ" panose="020B0604030504040204" pitchFamily="50" charset="-128"/>
                <a:ea typeface="メイリオ" panose="020B0604030504040204" pitchFamily="50" charset="-128"/>
              </a:rPr>
              <a:t>25</a:t>
            </a:r>
            <a:r>
              <a:rPr lang="ja-JP" altLang="ja-JP"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10</a:t>
            </a:r>
            <a:r>
              <a:rPr lang="ja-JP" altLang="ja-JP" sz="1000" dirty="0">
                <a:latin typeface="メイリオ" panose="020B0604030504040204" pitchFamily="50" charset="-128"/>
                <a:ea typeface="メイリオ" panose="020B0604030504040204" pitchFamily="50" charset="-128"/>
              </a:rPr>
              <a:t>月改定））」に基づく分類</a:t>
            </a:r>
            <a:endParaRPr lang="en-US" altLang="ja-JP" sz="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835610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723</TotalTime>
  <Words>986</Words>
  <Application>Microsoft Office PowerPoint</Application>
  <PresentationFormat>A4 210 x 297 mm</PresentationFormat>
  <Paragraphs>115</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BIZ UDゴシック</vt:lpstr>
      <vt:lpstr>HG丸ｺﾞｼｯｸM-PRO</vt:lpstr>
      <vt:lpstr>メイリオ</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vector>
  </TitlesOfParts>
  <Company>岩手県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生田_経営支援課_内線5598_SS17080344</dc:creator>
  <cp:lastModifiedBy>生田_経営支援課_内線5597_SS17080344</cp:lastModifiedBy>
  <cp:revision>56</cp:revision>
  <cp:lastPrinted>2021-08-29T01:45:04Z</cp:lastPrinted>
  <dcterms:created xsi:type="dcterms:W3CDTF">2021-03-11T06:15:32Z</dcterms:created>
  <dcterms:modified xsi:type="dcterms:W3CDTF">2021-09-01T10:30:16Z</dcterms:modified>
</cp:coreProperties>
</file>